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72" r:id="rId4"/>
  </p:sldMasterIdLst>
  <p:notesMasterIdLst>
    <p:notesMasterId r:id="rId30"/>
  </p:notesMasterIdLst>
  <p:handoutMasterIdLst>
    <p:handoutMasterId r:id="rId31"/>
  </p:handoutMasterIdLst>
  <p:sldIdLst>
    <p:sldId id="256" r:id="rId5"/>
    <p:sldId id="262" r:id="rId6"/>
    <p:sldId id="264" r:id="rId7"/>
    <p:sldId id="265" r:id="rId8"/>
    <p:sldId id="269" r:id="rId9"/>
    <p:sldId id="270" r:id="rId10"/>
    <p:sldId id="266" r:id="rId11"/>
    <p:sldId id="271" r:id="rId12"/>
    <p:sldId id="267" r:id="rId13"/>
    <p:sldId id="272" r:id="rId14"/>
    <p:sldId id="275" r:id="rId15"/>
    <p:sldId id="274" r:id="rId16"/>
    <p:sldId id="273" r:id="rId17"/>
    <p:sldId id="276" r:id="rId18"/>
    <p:sldId id="277" r:id="rId19"/>
    <p:sldId id="288" r:id="rId20"/>
    <p:sldId id="278" r:id="rId21"/>
    <p:sldId id="281" r:id="rId22"/>
    <p:sldId id="279" r:id="rId23"/>
    <p:sldId id="280" r:id="rId24"/>
    <p:sldId id="282" r:id="rId25"/>
    <p:sldId id="284" r:id="rId26"/>
    <p:sldId id="286" r:id="rId27"/>
    <p:sldId id="287" r:id="rId28"/>
    <p:sldId id="28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4A0"/>
    <a:srgbClr val="7EB2CA"/>
    <a:srgbClr val="6E8996"/>
    <a:srgbClr val="7FB1CA"/>
    <a:srgbClr val="006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187E7-D492-4942-81E0-1DF45BCCEF55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D9684-77D0-4051-AD0E-ADFCAE82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6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CF80B-B016-47D3-9A4F-3FF6F1E765C8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4B13B-AA80-4A5E-9A0C-2C326D221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68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BBF9-A350-497E-8CEB-CCC054DCCD58}" type="datetime1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34" y="332109"/>
            <a:ext cx="3475568" cy="169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75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FF3E-30BC-49BD-9B3D-8C9733CF27A0}" type="datetime1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10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1A9B-F640-4A20-A9E8-0D317544E7CC}" type="datetime1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6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16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5133-54F1-480C-8334-57748C5788D6}" type="datetime1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169032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B391-BCC8-45FE-99BD-6143B49BE098}" type="datetime1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8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004C-6BD9-4F04-8784-9F7E2DDB7403}" type="datetime1">
              <a:rPr lang="en-US" smtClean="0"/>
              <a:t>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05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1385-AF19-424E-9627-643B3710D97D}" type="datetime1">
              <a:rPr lang="en-US" smtClean="0"/>
              <a:t>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67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F111-E2E1-4849-A7B9-464E19300F77}" type="datetime1">
              <a:rPr lang="en-US" smtClean="0"/>
              <a:t>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www.icalliances.org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8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229A042-C1A0-4D5B-9D19-51340C30C18D}" type="datetime1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www.icalliances.org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08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9251-64BC-4E82-B98A-87259CBD60F3}" type="datetime1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14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47B5133-54F1-480C-8334-57748C5788D6}" type="datetime1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933" y="109994"/>
            <a:ext cx="2142670" cy="106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8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dboscoc.zendesk.com/hc/en-us/articles/29052335909268-HMIS-Workflow-Adding-a-Housing-Move-In-Date" TargetMode="External"/><Relationship Id="rId2" Type="http://schemas.openxmlformats.org/officeDocument/2006/relationships/hyperlink" Target="https://mdboscoc.zendesk.com/hc/en-us/articles/23402336876820-Project-Start-Date-Versus-Housing-Move-In-Date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mdboscoc.zendesk.com/hc/en-us/articles/32525373714324-November-2024-HMIS-Refresher-Training-Housing-Move-in-Date-Relationship-to-Head-of-Household-and-Enrollment-CoC-Code" TargetMode="External"/><Relationship Id="rId4" Type="http://schemas.openxmlformats.org/officeDocument/2006/relationships/hyperlink" Target="https://mdboscoc.zendesk.com/hc/en-us/articles/29880166206100-HMIS-Client-Entry-Interim-Exit-Workflo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latin typeface="+mn-lt"/>
              </a:rPr>
              <a:t>         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solidFill>
                  <a:srgbClr val="7EB2CA"/>
                </a:solidFill>
                <a:ea typeface="Calibri Light"/>
                <a:cs typeface="Calibri Light"/>
              </a:rPr>
              <a:t>MD Bos HMIS Monthly refresher training: January 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6033D4-CE6D-895B-CC8C-A55DBDBACD94}"/>
              </a:ext>
            </a:extLst>
          </p:cNvPr>
          <p:cNvSpPr txBox="1"/>
          <p:nvPr/>
        </p:nvSpPr>
        <p:spPr>
          <a:xfrm>
            <a:off x="704675" y="2862072"/>
            <a:ext cx="7616365" cy="8901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spc="-120">
                <a:solidFill>
                  <a:schemeClr val="accent1">
                    <a:lumMod val="75000"/>
                  </a:schemeClr>
                </a:solidFill>
                <a:latin typeface="Source Sans Pro"/>
                <a:ea typeface="Calibri Light"/>
                <a:cs typeface="Calibri Light"/>
              </a:rPr>
              <a:t>Project Start Date, Housing Move-in Date, and Date of Engagement</a:t>
            </a:r>
            <a:endParaRPr lang="en-US" sz="3200" b="1" spc="-120">
              <a:solidFill>
                <a:schemeClr val="accent1">
                  <a:lumMod val="75000"/>
                </a:schemeClr>
              </a:solidFill>
              <a:latin typeface="Source Sans Pro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71905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77081-8269-BFA2-E528-2024564C8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B5EDD-5D18-A36B-5F43-1FCA9AB54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864066"/>
            <a:ext cx="7543800" cy="897622"/>
          </a:xfrm>
        </p:spPr>
        <p:txBody>
          <a:bodyPr>
            <a:normAutofit/>
          </a:bodyPr>
          <a:lstStyle/>
          <a:p>
            <a:r>
              <a:rPr lang="en-US" sz="3200" b="1" spc="-120">
                <a:solidFill>
                  <a:schemeClr val="accent1">
                    <a:lumMod val="75000"/>
                  </a:schemeClr>
                </a:solidFill>
                <a:latin typeface="Calibri Light"/>
                <a:ea typeface="Calibri Light"/>
                <a:cs typeface="Calibri Light"/>
              </a:rPr>
              <a:t>Housing Move-in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18061-1686-8A09-0F15-592D38219537}"/>
              </a:ext>
            </a:extLst>
          </p:cNvPr>
          <p:cNvSpPr txBox="1">
            <a:spLocks/>
          </p:cNvSpPr>
          <p:nvPr/>
        </p:nvSpPr>
        <p:spPr>
          <a:xfrm>
            <a:off x="822960" y="2066025"/>
            <a:ext cx="7543799" cy="37661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ea typeface="Calibri"/>
                <a:cs typeface="Calibri"/>
              </a:rPr>
              <a:t>What is the Housing Move-in Date </a:t>
            </a:r>
            <a:endParaRPr lang="en-US">
              <a:ea typeface="Calibri"/>
              <a:cs typeface="Calibri"/>
            </a:endParaRP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en-US">
                <a:ea typeface="Calibri"/>
                <a:cs typeface="Calibri"/>
              </a:rPr>
              <a:t>Documents the date that a Household (HH) or Individual enrolled in a permanent housing project moves into housing. 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en-US">
                <a:ea typeface="+mn-lt"/>
                <a:cs typeface="+mn-lt"/>
              </a:rPr>
              <a:t>Must be entered if/when a HH moves into any type of permanent housing, to differentiate between clients who are housed and those who are experiencing homelessness at different points during their enrollment.</a:t>
            </a:r>
            <a:endParaRPr lang="en-US">
              <a:ea typeface="Calibri"/>
              <a:cs typeface="Calibri"/>
            </a:endParaRPr>
          </a:p>
          <a:p>
            <a:pPr marL="342900" indent="-342900">
              <a:buFont typeface="Arial" panose="020F0502020204030204" pitchFamily="34" charset="0"/>
              <a:buChar char="•"/>
            </a:pPr>
            <a:endParaRPr lang="en-US">
              <a:ea typeface="Calibri"/>
              <a:cs typeface="Calibri"/>
            </a:endParaRP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  <a:p>
            <a:pPr marL="566420" lvl="2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1657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77081-8269-BFA2-E528-2024564C8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B5EDD-5D18-A36B-5F43-1FCA9AB54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864066"/>
            <a:ext cx="7543800" cy="897622"/>
          </a:xfrm>
        </p:spPr>
        <p:txBody>
          <a:bodyPr>
            <a:normAutofit/>
          </a:bodyPr>
          <a:lstStyle/>
          <a:p>
            <a:r>
              <a:rPr lang="en-US" sz="3200" b="1" spc="-120">
                <a:solidFill>
                  <a:schemeClr val="accent1">
                    <a:lumMod val="75000"/>
                  </a:schemeClr>
                </a:solidFill>
                <a:latin typeface="Calibri Light"/>
                <a:ea typeface="Calibri Light"/>
                <a:cs typeface="Calibri Light"/>
              </a:rPr>
              <a:t>Housing Move-in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18061-1686-8A09-0F15-592D38219537}"/>
              </a:ext>
            </a:extLst>
          </p:cNvPr>
          <p:cNvSpPr txBox="1">
            <a:spLocks/>
          </p:cNvSpPr>
          <p:nvPr/>
        </p:nvSpPr>
        <p:spPr>
          <a:xfrm>
            <a:off x="822960" y="2066025"/>
            <a:ext cx="7543799" cy="37661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ea typeface="Calibri"/>
                <a:cs typeface="Calibri"/>
              </a:rPr>
              <a:t>Why is this Important? </a:t>
            </a:r>
            <a:endParaRPr lang="en-US">
              <a:ea typeface="Calibri"/>
              <a:cs typeface="Calibri"/>
            </a:endParaRP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en-US">
                <a:ea typeface="+mn-lt"/>
                <a:cs typeface="+mn-lt"/>
              </a:rPr>
              <a:t>The HMID is used to identify whether or not a client is permanently housed by referring to the date the client physically moved into housing.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en-US">
                <a:ea typeface="+mn-lt"/>
                <a:cs typeface="+mn-lt"/>
              </a:rPr>
              <a:t>Since reducing the number of people in homelessness is central to why we collect data, the HMID is critical in order to signal a change between unhoused and housed.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en-US">
                <a:ea typeface="+mn-lt"/>
                <a:cs typeface="+mn-lt"/>
              </a:rPr>
              <a:t>Incorrectly recording this data element will result in errors and/or inaccurate data on the various reports throughout the CoC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endParaRPr lang="en-US">
              <a:ea typeface="Calibri"/>
              <a:cs typeface="Calibri"/>
            </a:endParaRP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  <a:p>
            <a:pPr marL="566420" lvl="2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9070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77081-8269-BFA2-E528-2024564C8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B5EDD-5D18-A36B-5F43-1FCA9AB54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864066"/>
            <a:ext cx="7543800" cy="897622"/>
          </a:xfrm>
        </p:spPr>
        <p:txBody>
          <a:bodyPr>
            <a:normAutofit/>
          </a:bodyPr>
          <a:lstStyle/>
          <a:p>
            <a:r>
              <a:rPr lang="en-US" sz="3200" b="1" spc="-120">
                <a:solidFill>
                  <a:schemeClr val="accent1">
                    <a:lumMod val="75000"/>
                  </a:schemeClr>
                </a:solidFill>
                <a:latin typeface="Calibri Light"/>
                <a:ea typeface="Calibri Light"/>
                <a:cs typeface="Calibri Light"/>
              </a:rPr>
              <a:t>Housing Move-in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18061-1686-8A09-0F15-592D38219537}"/>
              </a:ext>
            </a:extLst>
          </p:cNvPr>
          <p:cNvSpPr txBox="1">
            <a:spLocks/>
          </p:cNvSpPr>
          <p:nvPr/>
        </p:nvSpPr>
        <p:spPr>
          <a:xfrm>
            <a:off x="822960" y="2066025"/>
            <a:ext cx="7543799" cy="37661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ea typeface="Calibri"/>
                <a:cs typeface="Calibri"/>
              </a:rPr>
              <a:t>Why is the HMID Important for the PIT/ HIC? 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en-US">
                <a:ea typeface="Calibri"/>
                <a:cs typeface="Calibri"/>
              </a:rPr>
              <a:t>This date is critical to HIC and PIT counts as it differentiates whether HH's enrolled in permanent housing projects are housed or unhoused.  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en-US">
                <a:ea typeface="Calibri"/>
                <a:cs typeface="Calibri"/>
              </a:rPr>
              <a:t>For purposes of the HIC and PIT reporting, HH's or Individual's enrolled in permanent housing projects with a 'Project Start Date', but do not have a 'Housing Move-In Date' at the point in time of the report must be excluded from counts of persons in permanent housing. </a:t>
            </a: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  <a:p>
            <a:pPr marL="566420" lvl="2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7530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77081-8269-BFA2-E528-2024564C8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B5EDD-5D18-A36B-5F43-1FCA9AB54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864066"/>
            <a:ext cx="7543800" cy="897622"/>
          </a:xfrm>
        </p:spPr>
        <p:txBody>
          <a:bodyPr>
            <a:normAutofit/>
          </a:bodyPr>
          <a:lstStyle/>
          <a:p>
            <a:r>
              <a:rPr lang="en-US" sz="3200" b="1" spc="-120">
                <a:solidFill>
                  <a:schemeClr val="accent1">
                    <a:lumMod val="75000"/>
                  </a:schemeClr>
                </a:solidFill>
                <a:latin typeface="Calibri Light"/>
                <a:ea typeface="Calibri Light"/>
                <a:cs typeface="Calibri Light"/>
              </a:rPr>
              <a:t>Housing Move-in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18061-1686-8A09-0F15-592D38219537}"/>
              </a:ext>
            </a:extLst>
          </p:cNvPr>
          <p:cNvSpPr txBox="1">
            <a:spLocks/>
          </p:cNvSpPr>
          <p:nvPr/>
        </p:nvSpPr>
        <p:spPr>
          <a:xfrm>
            <a:off x="822960" y="2066025"/>
            <a:ext cx="7543799" cy="37661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ea typeface="Calibri"/>
                <a:cs typeface="Calibri"/>
              </a:rPr>
              <a:t>What is HUD's definition of a "Move-In"?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en-US">
                <a:ea typeface="+mn-lt"/>
                <a:cs typeface="+mn-lt"/>
              </a:rPr>
              <a:t>A lease arrangement has been made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en-US">
                <a:ea typeface="+mn-lt"/>
                <a:cs typeface="+mn-lt"/>
              </a:rPr>
              <a:t>The client has a key or entry ability to the unit</a:t>
            </a:r>
            <a:endParaRPr lang="en-US"/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en-US">
                <a:ea typeface="+mn-lt"/>
                <a:cs typeface="+mn-lt"/>
              </a:rPr>
              <a:t>The client has physically slept in the unit</a:t>
            </a:r>
            <a:endParaRPr lang="en-US"/>
          </a:p>
          <a:p>
            <a:pPr marL="342900" indent="-342900">
              <a:buFont typeface="Arial" panose="020F0502020204030204" pitchFamily="34" charset="0"/>
              <a:buChar char="•"/>
            </a:pPr>
            <a:endParaRPr lang="en-US"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>
                <a:ea typeface="+mn-lt"/>
                <a:cs typeface="+mn-lt"/>
              </a:rPr>
              <a:t>Please Note: This date may or may not align with the lease date</a:t>
            </a:r>
            <a:endParaRPr lang="en-US">
              <a:ea typeface="Calibri"/>
              <a:cs typeface="Calibri"/>
            </a:endParaRP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  <a:p>
            <a:pPr marL="566420" lvl="2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3034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77081-8269-BFA2-E528-2024564C8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B5EDD-5D18-A36B-5F43-1FCA9AB54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864066"/>
            <a:ext cx="7543800" cy="897622"/>
          </a:xfrm>
        </p:spPr>
        <p:txBody>
          <a:bodyPr>
            <a:normAutofit/>
          </a:bodyPr>
          <a:lstStyle/>
          <a:p>
            <a:r>
              <a:rPr lang="en-US" sz="3200" b="1" spc="-120">
                <a:solidFill>
                  <a:schemeClr val="accent1">
                    <a:lumMod val="75000"/>
                  </a:schemeClr>
                </a:solidFill>
                <a:latin typeface="Calibri Light"/>
                <a:ea typeface="Calibri Light"/>
                <a:cs typeface="Calibri Light"/>
              </a:rPr>
              <a:t>Housing Move-in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18061-1686-8A09-0F15-592D38219537}"/>
              </a:ext>
            </a:extLst>
          </p:cNvPr>
          <p:cNvSpPr txBox="1">
            <a:spLocks/>
          </p:cNvSpPr>
          <p:nvPr/>
        </p:nvSpPr>
        <p:spPr>
          <a:xfrm>
            <a:off x="822960" y="2066025"/>
            <a:ext cx="7543799" cy="37661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ea typeface="+mn-lt"/>
                <a:cs typeface="+mn-lt"/>
              </a:rPr>
              <a:t>Entering the HMID in Community Services (HMIS)</a:t>
            </a:r>
            <a:endParaRPr lang="en-US" b="1"/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en-US">
                <a:ea typeface="+mn-lt"/>
                <a:cs typeface="+mn-lt"/>
              </a:rPr>
              <a:t>Collected for Permanent Supportive Housing and Rapid Rehousing projects only</a:t>
            </a:r>
            <a:endParaRPr lang="en-US">
              <a:ea typeface="Calibri"/>
              <a:cs typeface="Calibri"/>
            </a:endParaRP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en-US">
                <a:ea typeface="+mn-lt"/>
                <a:cs typeface="+mn-lt"/>
              </a:rPr>
              <a:t>Must be a date occurring on or between the ‘Project Start Date’ and ‘Project Exit Date’</a:t>
            </a:r>
            <a:endParaRPr lang="en-US">
              <a:ea typeface="Calibri"/>
              <a:cs typeface="Calibri"/>
            </a:endParaRP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en-US">
                <a:ea typeface="+mn-lt"/>
                <a:cs typeface="+mn-lt"/>
              </a:rPr>
              <a:t>Documented in the Entry Assessment if Client is housed at entry.</a:t>
            </a:r>
            <a:endParaRPr lang="en-US">
              <a:ea typeface="Calibri"/>
              <a:cs typeface="Calibri"/>
            </a:endParaRP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en-US">
                <a:ea typeface="+mn-lt"/>
                <a:cs typeface="+mn-lt"/>
              </a:rPr>
              <a:t>Documented in an Update Assessment if client is unhoused at entry.</a:t>
            </a:r>
            <a:endParaRPr lang="en-US">
              <a:ea typeface="Calibri"/>
              <a:cs typeface="Calibri"/>
            </a:endParaRPr>
          </a:p>
          <a:p>
            <a:pPr marL="342900" indent="-342900">
              <a:buFont typeface="Arial" panose="020F0502020204030204" pitchFamily="34" charset="0"/>
              <a:buChar char="•"/>
            </a:pPr>
            <a:endParaRPr lang="en-US">
              <a:ea typeface="Calibri"/>
              <a:cs typeface="Calibri"/>
            </a:endParaRPr>
          </a:p>
          <a:p>
            <a:pPr marL="0" indent="0" algn="ctr">
              <a:buNone/>
            </a:pPr>
            <a:endParaRPr lang="en-US">
              <a:ea typeface="Calibri"/>
              <a:cs typeface="Calibri"/>
            </a:endParaRP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  <a:p>
            <a:pPr marL="566420" lvl="2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904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77081-8269-BFA2-E528-2024564C8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B5EDD-5D18-A36B-5F43-1FCA9AB54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864066"/>
            <a:ext cx="7543800" cy="897622"/>
          </a:xfrm>
        </p:spPr>
        <p:txBody>
          <a:bodyPr>
            <a:normAutofit/>
          </a:bodyPr>
          <a:lstStyle/>
          <a:p>
            <a:r>
              <a:rPr lang="en-US" sz="3200" b="1" spc="-120">
                <a:solidFill>
                  <a:schemeClr val="accent1">
                    <a:lumMod val="75000"/>
                  </a:schemeClr>
                </a:solidFill>
                <a:latin typeface="Calibri Light"/>
                <a:ea typeface="Calibri Light"/>
                <a:cs typeface="Calibri Light"/>
              </a:rPr>
              <a:t>Housing Move-in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18061-1686-8A09-0F15-592D38219537}"/>
              </a:ext>
            </a:extLst>
          </p:cNvPr>
          <p:cNvSpPr txBox="1">
            <a:spLocks/>
          </p:cNvSpPr>
          <p:nvPr/>
        </p:nvSpPr>
        <p:spPr>
          <a:xfrm>
            <a:off x="822960" y="2066025"/>
            <a:ext cx="7543799" cy="37661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ea typeface="+mn-lt"/>
                <a:cs typeface="+mn-lt"/>
              </a:rPr>
              <a:t>Entering the HMID in Community Services (HMIS)</a:t>
            </a:r>
            <a:endParaRPr lang="en-US" b="1"/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en-US">
                <a:ea typeface="+mn-lt"/>
                <a:cs typeface="+mn-lt"/>
              </a:rPr>
              <a:t>If the client is </a:t>
            </a:r>
            <a:r>
              <a:rPr lang="en-US" b="1">
                <a:ea typeface="+mn-lt"/>
                <a:cs typeface="+mn-lt"/>
              </a:rPr>
              <a:t>not</a:t>
            </a:r>
            <a:r>
              <a:rPr lang="en-US">
                <a:ea typeface="+mn-lt"/>
                <a:cs typeface="+mn-lt"/>
              </a:rPr>
              <a:t> permanently housed as of the </a:t>
            </a:r>
            <a:r>
              <a:rPr lang="en-US" b="1">
                <a:ea typeface="+mn-lt"/>
                <a:cs typeface="+mn-lt"/>
              </a:rPr>
              <a:t>Project Start Date</a:t>
            </a:r>
            <a:r>
              <a:rPr lang="en-US">
                <a:ea typeface="+mn-lt"/>
                <a:cs typeface="+mn-lt"/>
              </a:rPr>
              <a:t>, you will want to make sure the value for </a:t>
            </a:r>
            <a:r>
              <a:rPr lang="en-US" b="1">
                <a:ea typeface="+mn-lt"/>
                <a:cs typeface="+mn-lt"/>
              </a:rPr>
              <a:t>HMID</a:t>
            </a:r>
            <a:r>
              <a:rPr lang="en-US">
                <a:ea typeface="+mn-lt"/>
                <a:cs typeface="+mn-lt"/>
              </a:rPr>
              <a:t> is blank. If there is an existing value from another program, you will want to clear the previous value.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en-US">
                <a:ea typeface="+mn-lt"/>
                <a:cs typeface="+mn-lt"/>
              </a:rPr>
              <a:t>The </a:t>
            </a:r>
            <a:r>
              <a:rPr lang="en-US" b="1">
                <a:ea typeface="+mn-lt"/>
                <a:cs typeface="+mn-lt"/>
              </a:rPr>
              <a:t>HMID</a:t>
            </a:r>
            <a:r>
              <a:rPr lang="en-US">
                <a:ea typeface="+mn-lt"/>
                <a:cs typeface="+mn-lt"/>
              </a:rPr>
              <a:t> needs to be answered for the </a:t>
            </a:r>
            <a:r>
              <a:rPr lang="en-US" b="1">
                <a:ea typeface="+mn-lt"/>
                <a:cs typeface="+mn-lt"/>
              </a:rPr>
              <a:t>Head of Household</a:t>
            </a:r>
            <a:r>
              <a:rPr lang="en-US">
                <a:ea typeface="+mn-lt"/>
                <a:cs typeface="+mn-lt"/>
              </a:rPr>
              <a:t> only.</a:t>
            </a:r>
            <a:endParaRPr lang="en-US"/>
          </a:p>
          <a:p>
            <a:pPr marL="342900" indent="-342900">
              <a:buFont typeface="Arial" panose="020F0502020204030204" pitchFamily="34" charset="0"/>
              <a:buChar char="•"/>
            </a:pPr>
            <a:endParaRPr lang="en-US">
              <a:ea typeface="Calibri"/>
              <a:cs typeface="Calibri"/>
            </a:endParaRPr>
          </a:p>
          <a:p>
            <a:pPr marL="0" indent="0" algn="ctr">
              <a:buNone/>
            </a:pPr>
            <a:endParaRPr lang="en-US">
              <a:ea typeface="Calibri"/>
              <a:cs typeface="Calibri"/>
            </a:endParaRP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  <a:p>
            <a:pPr marL="566420" lvl="2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588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BC2FD-EFD9-6842-BFC0-5127676B2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B0D8C-D663-5084-B467-13948818D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864066"/>
            <a:ext cx="7543800" cy="897622"/>
          </a:xfrm>
        </p:spPr>
        <p:txBody>
          <a:bodyPr>
            <a:normAutofit/>
          </a:bodyPr>
          <a:lstStyle/>
          <a:p>
            <a:r>
              <a:rPr lang="en-US" sz="3200" b="1" spc="-120" dirty="0">
                <a:solidFill>
                  <a:schemeClr val="accent1">
                    <a:lumMod val="75000"/>
                  </a:schemeClr>
                </a:solidFill>
                <a:latin typeface="Calibri Light"/>
                <a:ea typeface="Calibri Light"/>
                <a:cs typeface="Calibri Light"/>
              </a:rPr>
              <a:t>Responsibility of Client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6DE91-94CC-2270-8FEC-EADE9D545C5C}"/>
              </a:ext>
            </a:extLst>
          </p:cNvPr>
          <p:cNvSpPr txBox="1">
            <a:spLocks/>
          </p:cNvSpPr>
          <p:nvPr/>
        </p:nvSpPr>
        <p:spPr>
          <a:xfrm>
            <a:off x="822960" y="2066025"/>
            <a:ext cx="7543799" cy="37661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Who is responsible for Client Data? </a:t>
            </a:r>
            <a:endParaRPr lang="en-US" b="1" dirty="0"/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It is the HMIS End User’s responsibility to maintain and update a Client’s data while providing services under their agencies project in HMIS. 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This is important as Client data from other agencies may carry over when completing new project assessments for the Client. 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The next slide shows an example where a client’s Housing Move-In Date from another agency carried over and was prefilled in a new Update assessment, and what the End User should do in these circumstances. </a:t>
            </a:r>
            <a:endParaRPr lang="en-US" dirty="0"/>
          </a:p>
          <a:p>
            <a:pPr marL="342900" indent="-342900">
              <a:buFont typeface="Arial" panose="020F0502020204030204" pitchFamily="34" charset="0"/>
              <a:buChar char="•"/>
            </a:pPr>
            <a:endParaRPr lang="en-US" dirty="0">
              <a:ea typeface="Calibri"/>
              <a:cs typeface="Calibri"/>
            </a:endParaRPr>
          </a:p>
          <a:p>
            <a:pPr marL="0" indent="0" algn="ctr">
              <a:buNone/>
            </a:pP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  <a:p>
            <a:pPr marL="566420" lvl="2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7699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77081-8269-BFA2-E528-2024564C8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B5EDD-5D18-A36B-5F43-1FCA9AB54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864066"/>
            <a:ext cx="7543800" cy="897622"/>
          </a:xfrm>
        </p:spPr>
        <p:txBody>
          <a:bodyPr>
            <a:normAutofit/>
          </a:bodyPr>
          <a:lstStyle/>
          <a:p>
            <a:r>
              <a:rPr lang="en-US" sz="3200" b="1" spc="-120">
                <a:solidFill>
                  <a:schemeClr val="accent1">
                    <a:lumMod val="75000"/>
                  </a:schemeClr>
                </a:solidFill>
                <a:latin typeface="Calibri Light"/>
                <a:ea typeface="Calibri Light"/>
                <a:cs typeface="Calibri Light"/>
              </a:rPr>
              <a:t>Housing Move-in Date</a:t>
            </a:r>
          </a:p>
        </p:txBody>
      </p:sp>
      <p:pic>
        <p:nvPicPr>
          <p:cNvPr id="4" name="Video Project 21">
            <a:hlinkClick r:id="" action="ppaction://media"/>
            <a:extLst>
              <a:ext uri="{FF2B5EF4-FFF2-40B4-BE49-F238E27FC236}">
                <a16:creationId xmlns:a16="http://schemas.microsoft.com/office/drawing/2014/main" id="{E11BA24A-CE4D-1B2B-8594-CD348FC8627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1420" y="1839093"/>
            <a:ext cx="7838449" cy="44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2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77081-8269-BFA2-E528-2024564C8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B5EDD-5D18-A36B-5F43-1FCA9AB54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864066"/>
            <a:ext cx="7543800" cy="897622"/>
          </a:xfrm>
        </p:spPr>
        <p:txBody>
          <a:bodyPr>
            <a:normAutofit/>
          </a:bodyPr>
          <a:lstStyle/>
          <a:p>
            <a:r>
              <a:rPr lang="en-US" sz="3200" b="1" spc="-120">
                <a:solidFill>
                  <a:schemeClr val="accent1">
                    <a:lumMod val="75000"/>
                  </a:schemeClr>
                </a:solidFill>
                <a:latin typeface="Calibri Light"/>
                <a:ea typeface="Calibri Light"/>
                <a:cs typeface="Calibri Light"/>
              </a:rPr>
              <a:t>Housing Move-in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18061-1686-8A09-0F15-592D38219537}"/>
              </a:ext>
            </a:extLst>
          </p:cNvPr>
          <p:cNvSpPr txBox="1">
            <a:spLocks/>
          </p:cNvSpPr>
          <p:nvPr/>
        </p:nvSpPr>
        <p:spPr>
          <a:xfrm>
            <a:off x="822960" y="2066025"/>
            <a:ext cx="7543799" cy="37661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ea typeface="+mn-lt"/>
                <a:cs typeface="+mn-lt"/>
              </a:rPr>
              <a:t>How to document a client who vacates a housing situation</a:t>
            </a:r>
            <a:endParaRPr lang="en-US" b="1"/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en-US">
                <a:ea typeface="+mn-lt"/>
                <a:cs typeface="+mn-lt"/>
              </a:rPr>
              <a:t>If client vacates a housing situation, and the project stops paying rental assistance, staff should exit the client from the project with a </a:t>
            </a:r>
            <a:r>
              <a:rPr lang="en-US" b="1">
                <a:ea typeface="+mn-lt"/>
                <a:cs typeface="+mn-lt"/>
              </a:rPr>
              <a:t>Project Exit Date</a:t>
            </a:r>
            <a:r>
              <a:rPr lang="en-US">
                <a:ea typeface="+mn-lt"/>
                <a:cs typeface="+mn-lt"/>
              </a:rPr>
              <a:t> and </a:t>
            </a:r>
            <a:r>
              <a:rPr lang="en-US" b="1">
                <a:ea typeface="+mn-lt"/>
                <a:cs typeface="+mn-lt"/>
              </a:rPr>
              <a:t>Destination.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en-US">
                <a:ea typeface="+mn-lt"/>
                <a:cs typeface="+mn-lt"/>
              </a:rPr>
              <a:t>Staff should then create a new </a:t>
            </a:r>
            <a:r>
              <a:rPr lang="en-US" b="1">
                <a:ea typeface="+mn-lt"/>
                <a:cs typeface="+mn-lt"/>
              </a:rPr>
              <a:t>Project Start Date</a:t>
            </a:r>
            <a:r>
              <a:rPr lang="en-US">
                <a:ea typeface="+mn-lt"/>
                <a:cs typeface="+mn-lt"/>
              </a:rPr>
              <a:t> in a second enrollment for the client on the same or following day.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en-US">
                <a:ea typeface="+mn-lt"/>
                <a:cs typeface="+mn-lt"/>
              </a:rPr>
              <a:t>The Prior Living Situation in the new enrollment must reflect the location where the client slept the night before the new </a:t>
            </a:r>
            <a:r>
              <a:rPr lang="en-US" b="1">
                <a:ea typeface="+mn-lt"/>
                <a:cs typeface="+mn-lt"/>
              </a:rPr>
              <a:t>Project Start Date</a:t>
            </a:r>
            <a:r>
              <a:rPr lang="en-US">
                <a:ea typeface="+mn-lt"/>
                <a:cs typeface="+mn-lt"/>
              </a:rPr>
              <a:t>.</a:t>
            </a:r>
            <a:endParaRPr lang="en-US">
              <a:ea typeface="Calibri"/>
              <a:cs typeface="Calibri"/>
            </a:endParaRP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en-US">
                <a:ea typeface="+mn-lt"/>
                <a:cs typeface="+mn-lt"/>
              </a:rPr>
              <a:t>A new </a:t>
            </a:r>
            <a:r>
              <a:rPr lang="en-US" b="1">
                <a:ea typeface="+mn-lt"/>
                <a:cs typeface="+mn-lt"/>
              </a:rPr>
              <a:t>HMID</a:t>
            </a:r>
            <a:r>
              <a:rPr lang="en-US">
                <a:ea typeface="+mn-lt"/>
                <a:cs typeface="+mn-lt"/>
              </a:rPr>
              <a:t> will be recorded once a new housing unit is secured.</a:t>
            </a:r>
            <a:endParaRPr lang="en-US">
              <a:ea typeface="Calibri"/>
              <a:cs typeface="Calibri"/>
            </a:endParaRPr>
          </a:p>
          <a:p>
            <a:pPr marL="342900" indent="-342900">
              <a:buFont typeface="Arial" panose="020F0502020204030204" pitchFamily="34" charset="0"/>
              <a:buChar char="•"/>
            </a:pPr>
            <a:endParaRPr lang="en-US">
              <a:ea typeface="Calibri"/>
              <a:cs typeface="Calibri"/>
            </a:endParaRPr>
          </a:p>
          <a:p>
            <a:pPr marL="0" indent="0" algn="ctr">
              <a:buNone/>
            </a:pPr>
            <a:endParaRPr lang="en-US">
              <a:ea typeface="Calibri"/>
              <a:cs typeface="Calibri"/>
            </a:endParaRP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  <a:p>
            <a:pPr marL="566420" lvl="2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0358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77081-8269-BFA2-E528-2024564C8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B5EDD-5D18-A36B-5F43-1FCA9AB54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864066"/>
            <a:ext cx="7543800" cy="897622"/>
          </a:xfrm>
        </p:spPr>
        <p:txBody>
          <a:bodyPr>
            <a:normAutofit/>
          </a:bodyPr>
          <a:lstStyle/>
          <a:p>
            <a:r>
              <a:rPr lang="en-US" sz="3200" b="1" spc="-120">
                <a:solidFill>
                  <a:schemeClr val="accent1">
                    <a:lumMod val="75000"/>
                  </a:schemeClr>
                </a:solidFill>
                <a:latin typeface="Calibri Light"/>
                <a:ea typeface="Calibri Light"/>
                <a:cs typeface="Calibri Light"/>
              </a:rPr>
              <a:t>Housing Move-in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18061-1686-8A09-0F15-592D38219537}"/>
              </a:ext>
            </a:extLst>
          </p:cNvPr>
          <p:cNvSpPr txBox="1">
            <a:spLocks/>
          </p:cNvSpPr>
          <p:nvPr/>
        </p:nvSpPr>
        <p:spPr>
          <a:xfrm>
            <a:off x="822960" y="2066025"/>
            <a:ext cx="7543799" cy="37661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ea typeface="+mn-lt"/>
                <a:cs typeface="+mn-lt"/>
              </a:rPr>
              <a:t>Housed Clients transferring from one PH project to another</a:t>
            </a:r>
            <a:endParaRPr lang="en-US" b="1"/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en-US">
                <a:ea typeface="+mn-lt"/>
                <a:cs typeface="+mn-lt"/>
              </a:rPr>
              <a:t>If a client is transferred into a PSH, RRH, or other permanent housing project having already moved into a permanent housing unit, the client’s </a:t>
            </a:r>
            <a:r>
              <a:rPr lang="en-US" b="1">
                <a:ea typeface="+mn-lt"/>
                <a:cs typeface="+mn-lt"/>
              </a:rPr>
              <a:t>Project Start Date</a:t>
            </a:r>
            <a:r>
              <a:rPr lang="en-US">
                <a:ea typeface="+mn-lt"/>
                <a:cs typeface="+mn-lt"/>
              </a:rPr>
              <a:t> and </a:t>
            </a:r>
            <a:r>
              <a:rPr lang="en-US" b="1">
                <a:ea typeface="+mn-lt"/>
                <a:cs typeface="+mn-lt"/>
              </a:rPr>
              <a:t>HMID</a:t>
            </a:r>
            <a:r>
              <a:rPr lang="en-US">
                <a:ea typeface="+mn-lt"/>
                <a:cs typeface="+mn-lt"/>
              </a:rPr>
              <a:t> will be the same date.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en-US">
                <a:ea typeface="+mn-lt"/>
                <a:cs typeface="+mn-lt"/>
              </a:rPr>
              <a:t>The </a:t>
            </a:r>
            <a:r>
              <a:rPr lang="en-US" b="1">
                <a:ea typeface="+mn-lt"/>
                <a:cs typeface="+mn-lt"/>
              </a:rPr>
              <a:t>'Housing Move-in Date'</a:t>
            </a:r>
            <a:r>
              <a:rPr lang="en-US">
                <a:ea typeface="+mn-lt"/>
                <a:cs typeface="+mn-lt"/>
              </a:rPr>
              <a:t> should not show the </a:t>
            </a:r>
            <a:r>
              <a:rPr lang="en-US" i="1">
                <a:ea typeface="+mn-lt"/>
                <a:cs typeface="+mn-lt"/>
              </a:rPr>
              <a:t>original move-in date</a:t>
            </a:r>
            <a:r>
              <a:rPr lang="en-US">
                <a:ea typeface="+mn-lt"/>
                <a:cs typeface="+mn-lt"/>
              </a:rPr>
              <a:t> because it's meant to show the client's status (whether they are housed or unhoused) during their enrollment.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endParaRPr lang="en-US">
              <a:ea typeface="Calibri"/>
              <a:cs typeface="Calibri"/>
            </a:endParaRPr>
          </a:p>
          <a:p>
            <a:pPr marL="0" indent="0" algn="ctr">
              <a:buNone/>
            </a:pPr>
            <a:endParaRPr lang="en-US">
              <a:ea typeface="Calibri"/>
              <a:cs typeface="Calibri"/>
            </a:endParaRP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  <a:p>
            <a:pPr marL="566420" lvl="2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5300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77081-8269-BFA2-E528-2024564C8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B5EDD-5D18-A36B-5F43-1FCA9AB54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864066"/>
            <a:ext cx="7543800" cy="897622"/>
          </a:xfrm>
        </p:spPr>
        <p:txBody>
          <a:bodyPr>
            <a:normAutofit/>
          </a:bodyPr>
          <a:lstStyle/>
          <a:p>
            <a:r>
              <a:rPr lang="en-US" sz="3200" b="1" spc="-120">
                <a:solidFill>
                  <a:schemeClr val="accent1">
                    <a:lumMod val="75000"/>
                  </a:schemeClr>
                </a:solidFill>
                <a:latin typeface="Source Sans Pro"/>
                <a:ea typeface="Calibri Light"/>
                <a:cs typeface="Calibri Light"/>
              </a:rPr>
              <a:t>Project Start Date</a:t>
            </a:r>
            <a:endParaRPr lang="en-US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18061-1686-8A09-0F15-592D38219537}"/>
              </a:ext>
            </a:extLst>
          </p:cNvPr>
          <p:cNvSpPr txBox="1">
            <a:spLocks/>
          </p:cNvSpPr>
          <p:nvPr/>
        </p:nvSpPr>
        <p:spPr>
          <a:xfrm>
            <a:off x="822960" y="2066025"/>
            <a:ext cx="7543799" cy="37661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>
                <a:ea typeface="Calibri"/>
                <a:cs typeface="Calibri"/>
              </a:rPr>
              <a:t>Why is this Data Element important? </a:t>
            </a:r>
          </a:p>
          <a:p>
            <a:pPr indent="-182880">
              <a:buFont typeface="Arial" panose="020B0604020202020204" pitchFamily="34" charset="0"/>
              <a:buChar char="•"/>
            </a:pPr>
            <a:r>
              <a:rPr lang="en-US">
                <a:ea typeface="Calibri"/>
                <a:cs typeface="Calibri"/>
              </a:rPr>
              <a:t>Determines the beginning of client participation in a project</a:t>
            </a:r>
          </a:p>
          <a:p>
            <a:pPr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Every project requires this data element to report the time a specific client spends participating in the project.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 Paired with </a:t>
            </a:r>
            <a:r>
              <a:rPr lang="en-US" b="1">
                <a:ea typeface="+mn-lt"/>
                <a:cs typeface="+mn-lt"/>
              </a:rPr>
              <a:t>3.20 ‘Housing Move-In Date,”</a:t>
            </a:r>
            <a:r>
              <a:rPr lang="en-US">
                <a:ea typeface="+mn-lt"/>
                <a:cs typeface="+mn-lt"/>
              </a:rPr>
              <a:t> it becomes possible to determine the length of time from project start to housing placement for all clients accessing permanent housing. </a:t>
            </a:r>
            <a:endParaRPr lang="en-US">
              <a:ea typeface="Calibri"/>
              <a:cs typeface="Calibri"/>
            </a:endParaRPr>
          </a:p>
          <a:p>
            <a:pPr marL="566420" lvl="2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429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77081-8269-BFA2-E528-2024564C8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B5EDD-5D18-A36B-5F43-1FCA9AB54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864066"/>
            <a:ext cx="7543800" cy="897622"/>
          </a:xfrm>
        </p:spPr>
        <p:txBody>
          <a:bodyPr>
            <a:normAutofit/>
          </a:bodyPr>
          <a:lstStyle/>
          <a:p>
            <a:r>
              <a:rPr lang="en-US" sz="3200" b="1" spc="-120">
                <a:solidFill>
                  <a:schemeClr val="accent1">
                    <a:lumMod val="75000"/>
                  </a:schemeClr>
                </a:solidFill>
                <a:latin typeface="Calibri Light"/>
                <a:ea typeface="Calibri Light"/>
                <a:cs typeface="Calibri Light"/>
              </a:rPr>
              <a:t>Housing Move-in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18061-1686-8A09-0F15-592D38219537}"/>
              </a:ext>
            </a:extLst>
          </p:cNvPr>
          <p:cNvSpPr txBox="1">
            <a:spLocks/>
          </p:cNvSpPr>
          <p:nvPr/>
        </p:nvSpPr>
        <p:spPr>
          <a:xfrm>
            <a:off x="822960" y="2066025"/>
            <a:ext cx="7543799" cy="37661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ea typeface="+mn-lt"/>
                <a:cs typeface="+mn-lt"/>
              </a:rPr>
              <a:t>Clients who move from one housing unit to another. </a:t>
            </a:r>
            <a:endParaRPr lang="en-US"/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en-US">
                <a:ea typeface="+mn-lt"/>
                <a:cs typeface="+mn-lt"/>
              </a:rPr>
              <a:t>If client moves directly from one unit into another, with no days of homelessness in between, it is not necessary to exit and re-enter them.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en-US">
                <a:ea typeface="+mn-lt"/>
                <a:cs typeface="+mn-lt"/>
              </a:rPr>
              <a:t>The Client’s </a:t>
            </a:r>
            <a:r>
              <a:rPr lang="en-US" b="1">
                <a:ea typeface="+mn-lt"/>
                <a:cs typeface="+mn-lt"/>
              </a:rPr>
              <a:t>HMID</a:t>
            </a:r>
            <a:r>
              <a:rPr lang="en-US">
                <a:ea typeface="+mn-lt"/>
                <a:cs typeface="+mn-lt"/>
              </a:rPr>
              <a:t> would still accurately reflect the day they entered permanent housing within that enrollment record.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endParaRPr lang="en-US">
              <a:ea typeface="Calibri"/>
              <a:cs typeface="Calibri"/>
            </a:endParaRPr>
          </a:p>
          <a:p>
            <a:pPr marL="0" indent="0" algn="ctr">
              <a:buNone/>
            </a:pPr>
            <a:endParaRPr lang="en-US">
              <a:ea typeface="Calibri"/>
              <a:cs typeface="Calibri"/>
            </a:endParaRP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  <a:p>
            <a:pPr marL="566420" lvl="2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1181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77081-8269-BFA2-E528-2024564C8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B5EDD-5D18-A36B-5F43-1FCA9AB54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864066"/>
            <a:ext cx="7543800" cy="897622"/>
          </a:xfrm>
        </p:spPr>
        <p:txBody>
          <a:bodyPr>
            <a:normAutofit/>
          </a:bodyPr>
          <a:lstStyle/>
          <a:p>
            <a:r>
              <a:rPr lang="en-US" sz="3200" b="1" spc="-120">
                <a:solidFill>
                  <a:schemeClr val="accent1">
                    <a:lumMod val="75000"/>
                  </a:schemeClr>
                </a:solidFill>
                <a:latin typeface="Calibri Light"/>
                <a:ea typeface="Calibri Light"/>
                <a:cs typeface="Calibri Light"/>
              </a:rPr>
              <a:t>Date of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18061-1686-8A09-0F15-592D38219537}"/>
              </a:ext>
            </a:extLst>
          </p:cNvPr>
          <p:cNvSpPr txBox="1">
            <a:spLocks/>
          </p:cNvSpPr>
          <p:nvPr/>
        </p:nvSpPr>
        <p:spPr>
          <a:xfrm>
            <a:off x="822960" y="2066025"/>
            <a:ext cx="7543799" cy="37661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 Purpose of the ‘Date of Engagement’</a:t>
            </a:r>
            <a:endParaRPr lang="en-US" dirty="0"/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en-US" sz="1800" b="0" u="none" strike="noStrike" kern="0" spc="0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To document the date when the client first became actively ‘engaged’ by a street outreach project or night-by-night emergency shelter in the development of a plan to address their unhoused situation. </a:t>
            </a:r>
            <a:endParaRPr lang="en-US" sz="1800" b="1" u="sng" kern="0" spc="0" dirty="0"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F0502020204030204" pitchFamily="34" charset="0"/>
              <a:buChar char="•"/>
            </a:pPr>
            <a:endParaRPr lang="en-US" dirty="0">
              <a:ea typeface="Calibri"/>
              <a:cs typeface="Calibri"/>
            </a:endParaRPr>
          </a:p>
          <a:p>
            <a:pPr marL="0" indent="0" algn="ctr">
              <a:buNone/>
            </a:pP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  <a:p>
            <a:pPr marL="566420" lvl="2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2227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0676B-E73E-99DA-8E4C-CF1520B40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B09D-7D9E-456F-92CF-D9BCD635F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864066"/>
            <a:ext cx="7543800" cy="897622"/>
          </a:xfrm>
        </p:spPr>
        <p:txBody>
          <a:bodyPr>
            <a:normAutofit/>
          </a:bodyPr>
          <a:lstStyle/>
          <a:p>
            <a:r>
              <a:rPr lang="en-US" sz="3200" b="1" spc="-120">
                <a:solidFill>
                  <a:schemeClr val="accent1">
                    <a:lumMod val="75000"/>
                  </a:schemeClr>
                </a:solidFill>
                <a:latin typeface="Calibri Light"/>
                <a:ea typeface="Calibri Light"/>
                <a:cs typeface="Calibri Light"/>
              </a:rPr>
              <a:t>Date of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BE962-24ED-2919-4D3D-45410118020C}"/>
              </a:ext>
            </a:extLst>
          </p:cNvPr>
          <p:cNvSpPr txBox="1">
            <a:spLocks/>
          </p:cNvSpPr>
          <p:nvPr/>
        </p:nvSpPr>
        <p:spPr>
          <a:xfrm>
            <a:off x="822960" y="2066025"/>
            <a:ext cx="7543799" cy="37661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 Data Collection Point</a:t>
            </a:r>
            <a:endParaRPr lang="en-US" dirty="0"/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en-US" sz="1800" b="0" u="none" strike="noStrike" kern="0" spc="0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The Date of Engagement may be on or after the ‘Project Start Date’.</a:t>
            </a:r>
            <a:endParaRPr lang="en-US" sz="1800" b="1" u="sng" kern="0" spc="0" dirty="0"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en-US" sz="1800" b="0" u="none" strike="noStrike" kern="0" spc="0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If the client becomes engaged while enrolled in project, ‘The Date of Engagement’ must be on or prior to the ‘Project Exit Date’. </a:t>
            </a:r>
            <a:endParaRPr lang="en-US" sz="1800" b="1" u="sng" kern="0" spc="0" dirty="0"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en-US" sz="1800" b="0" u="none" strike="noStrike" kern="0" spc="0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Only one ‘Date of Engagement’ is allowed between Project Start and Exit. </a:t>
            </a:r>
            <a:endParaRPr lang="en-US" sz="1800" b="1" u="sng" kern="0" spc="0" dirty="0"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en-US" sz="1800" b="0" u="none" strike="noStrike" kern="0" spc="0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If relationship with client while enrolled in project does not result in a deliberate client assessment or start of a case plan before project exit, ‘The Date of Engagement’ should be left blank.  </a:t>
            </a:r>
            <a:endParaRPr lang="en-US" sz="1800" b="1" u="sng" kern="0" spc="0" dirty="0"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F0502020204030204" pitchFamily="34" charset="0"/>
              <a:buChar char="•"/>
            </a:pPr>
            <a:endParaRPr lang="en-US" dirty="0">
              <a:ea typeface="Calibri"/>
              <a:cs typeface="Calibri"/>
            </a:endParaRPr>
          </a:p>
          <a:p>
            <a:pPr marL="0" indent="0" algn="ctr">
              <a:buNone/>
            </a:pP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  <a:p>
            <a:pPr marL="566420" lvl="2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3653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845B1-5EF1-AD80-3D51-FE6A4AE83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BAD66-B364-C8CE-7F80-F2DB52E5B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864066"/>
            <a:ext cx="7543800" cy="897622"/>
          </a:xfrm>
        </p:spPr>
        <p:txBody>
          <a:bodyPr>
            <a:normAutofit/>
          </a:bodyPr>
          <a:lstStyle/>
          <a:p>
            <a:r>
              <a:rPr lang="en-US" sz="3200" b="1" spc="-120">
                <a:solidFill>
                  <a:schemeClr val="accent1">
                    <a:lumMod val="75000"/>
                  </a:schemeClr>
                </a:solidFill>
                <a:latin typeface="Calibri Light"/>
                <a:ea typeface="Calibri Light"/>
                <a:cs typeface="Calibri Light"/>
              </a:rPr>
              <a:t>Date of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5A9DF-963A-48A5-DDEB-88B073DBE7A3}"/>
              </a:ext>
            </a:extLst>
          </p:cNvPr>
          <p:cNvSpPr txBox="1">
            <a:spLocks/>
          </p:cNvSpPr>
          <p:nvPr/>
        </p:nvSpPr>
        <p:spPr>
          <a:xfrm>
            <a:off x="822960" y="2066025"/>
            <a:ext cx="7543799" cy="37661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 Data Collection for Returning Clients</a:t>
            </a:r>
            <a:endParaRPr lang="en-US" sz="1800" b="1" u="sng" kern="0" spc="0" dirty="0"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en-US" sz="1800" b="0" u="none" strike="noStrike" kern="0" spc="0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If Client returns after having exited a project, a new ‘Project Start Date’ and a new ‘Date of Engagement’ is be established once the criteria for “engagement” has been met. </a:t>
            </a:r>
            <a:endParaRPr lang="en-US" sz="1800" b="1" u="sng" kern="0" spc="0" dirty="0"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F0502020204030204" pitchFamily="34" charset="0"/>
              <a:buChar char="•"/>
            </a:pPr>
            <a:endParaRPr lang="en-US" dirty="0">
              <a:ea typeface="Calibri"/>
              <a:cs typeface="Calibri"/>
            </a:endParaRPr>
          </a:p>
          <a:p>
            <a:pPr marL="0" indent="0" algn="ctr">
              <a:buNone/>
            </a:pP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  <a:p>
            <a:pPr marL="566420" lvl="2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9627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CB725-4572-5D86-AA43-AB4DB019B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122B7-4ADF-C3AC-9118-0EEFF43CE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864066"/>
            <a:ext cx="7543800" cy="897622"/>
          </a:xfrm>
        </p:spPr>
        <p:txBody>
          <a:bodyPr>
            <a:normAutofit/>
          </a:bodyPr>
          <a:lstStyle/>
          <a:p>
            <a:r>
              <a:rPr lang="en-US" sz="3200" b="1" spc="-120">
                <a:solidFill>
                  <a:schemeClr val="accent1">
                    <a:lumMod val="75000"/>
                  </a:schemeClr>
                </a:solidFill>
                <a:latin typeface="Calibri Light"/>
                <a:ea typeface="Calibri Light"/>
                <a:cs typeface="Calibri Light"/>
              </a:rPr>
              <a:t>Date of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32C10-2916-D2FE-583C-98BFB7DEFA65}"/>
              </a:ext>
            </a:extLst>
          </p:cNvPr>
          <p:cNvSpPr txBox="1">
            <a:spLocks/>
          </p:cNvSpPr>
          <p:nvPr/>
        </p:nvSpPr>
        <p:spPr>
          <a:xfrm>
            <a:off x="822960" y="2066025"/>
            <a:ext cx="7543799" cy="37661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 Data Quality </a:t>
            </a:r>
            <a:endParaRPr lang="en-US" sz="1800" b="0" u="none" strike="noStrike" kern="0" spc="0" dirty="0"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en-US" sz="1800" b="0" u="none" strike="noStrike" kern="0" spc="0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Reporting on data quality for street outreach projects is limited to clients with ‘Date of Engagement’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en-US" sz="1800" kern="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US" sz="1800" b="0" u="none" strike="noStrike" kern="0" spc="-5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lients without a ‘Date of Engagement' will not show on the Data Quality  Report Validation Table from section 5A of the CoC APR</a:t>
            </a:r>
            <a:endParaRPr lang="en-US" sz="1800" b="1" u="sng" kern="0" spc="-5" dirty="0"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F0502020204030204" pitchFamily="34" charset="0"/>
              <a:buChar char="•"/>
            </a:pPr>
            <a:endParaRPr lang="en-US" sz="1800" kern="0" spc="0" dirty="0"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F0502020204030204" pitchFamily="34" charset="0"/>
              <a:buChar char="•"/>
            </a:pPr>
            <a:endParaRPr lang="en-US" sz="1800" b="1" u="sng" kern="0" spc="0" dirty="0"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F0502020204030204" pitchFamily="34" charset="0"/>
              <a:buChar char="•"/>
            </a:pPr>
            <a:endParaRPr lang="en-US" dirty="0">
              <a:ea typeface="Calibri"/>
              <a:cs typeface="Calibri"/>
            </a:endParaRPr>
          </a:p>
          <a:p>
            <a:pPr marL="0" indent="0" algn="ctr">
              <a:buNone/>
            </a:pP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  <a:p>
            <a:pPr marL="566420" lvl="2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ea typeface="Calibri"/>
              <a:cs typeface="Calibri"/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C5936505-95CC-9E9A-72BE-25E4021D03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147" y="3906689"/>
            <a:ext cx="4675505" cy="208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07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BDDDB-82CB-239E-26C6-89F7BB4E1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983E8-3B07-49AA-03EF-94B684652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864066"/>
            <a:ext cx="7543800" cy="897622"/>
          </a:xfrm>
        </p:spPr>
        <p:txBody>
          <a:bodyPr>
            <a:normAutofit/>
          </a:bodyPr>
          <a:lstStyle/>
          <a:p>
            <a:r>
              <a:rPr lang="en-US" sz="3200" b="1" spc="-120" dirty="0">
                <a:solidFill>
                  <a:schemeClr val="accent1">
                    <a:lumMod val="75000"/>
                  </a:schemeClr>
                </a:solidFill>
                <a:latin typeface="Calibri Light"/>
                <a:ea typeface="Calibri Light"/>
                <a:cs typeface="Calibri Light"/>
              </a:rPr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33F2B-B6BF-78AD-5CB0-698D4E347221}"/>
              </a:ext>
            </a:extLst>
          </p:cNvPr>
          <p:cNvSpPr txBox="1">
            <a:spLocks/>
          </p:cNvSpPr>
          <p:nvPr/>
        </p:nvSpPr>
        <p:spPr>
          <a:xfrm>
            <a:off x="822960" y="2066025"/>
            <a:ext cx="7543799" cy="37661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 Project Start Date, HMID &amp; Date of Engagement</a:t>
            </a:r>
            <a:endParaRPr lang="en-US" sz="1800" b="1" u="sng" kern="0" dirty="0"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Project Start Date vs Housing Move-In Date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342900" indent="-342900">
              <a:lnSpc>
                <a:spcPts val="1465"/>
              </a:lnSpc>
              <a:buFont typeface="+mj-lt"/>
              <a:buAutoNum type="arabicPeriod"/>
            </a:pPr>
            <a:r>
              <a:rPr lang="en-US" sz="1800" b="1" i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HMIS Workflow - Adding a Housing Move-In Date</a:t>
            </a:r>
            <a:endParaRPr lang="en-US" sz="1800" b="1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i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HMIS Client Entry-Interim-Exit Workflow</a:t>
            </a:r>
            <a:endParaRPr lang="en-US" sz="1800" b="1" i="1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i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November 2024 HMIS Refresher Training - Housing Move-in Date, Relationship to Head of Household, and Enrollment CoC Code</a:t>
            </a:r>
            <a:endParaRPr lang="en-US" sz="1800" b="1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1800" b="1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F0502020204030204" pitchFamily="34" charset="0"/>
              <a:buChar char="•"/>
            </a:pPr>
            <a:endParaRPr lang="en-US" sz="1800" kern="0" spc="0" dirty="0"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F0502020204030204" pitchFamily="34" charset="0"/>
              <a:buChar char="•"/>
            </a:pPr>
            <a:endParaRPr lang="en-US" sz="1800" b="1" u="sng" kern="0" spc="0" dirty="0"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F0502020204030204" pitchFamily="34" charset="0"/>
              <a:buChar char="•"/>
            </a:pPr>
            <a:endParaRPr lang="en-US" dirty="0">
              <a:ea typeface="Calibri"/>
              <a:cs typeface="Calibri"/>
            </a:endParaRPr>
          </a:p>
          <a:p>
            <a:pPr marL="0" indent="0" algn="ctr">
              <a:buNone/>
            </a:pP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  <a:p>
            <a:pPr marL="566420" lvl="2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5461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777081-8269-BFA2-E528-2024564C8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18061-1686-8A09-0F15-592D38219537}"/>
              </a:ext>
            </a:extLst>
          </p:cNvPr>
          <p:cNvSpPr txBox="1">
            <a:spLocks/>
          </p:cNvSpPr>
          <p:nvPr/>
        </p:nvSpPr>
        <p:spPr>
          <a:xfrm>
            <a:off x="897042" y="1913177"/>
            <a:ext cx="5942629" cy="351338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solidFill>
                  <a:schemeClr val="tx1"/>
                </a:solidFill>
                <a:latin typeface="Calibri"/>
                <a:ea typeface="Source Sans Pro"/>
                <a:cs typeface="Calibri"/>
              </a:rPr>
              <a:t>Data Collection Requirements</a:t>
            </a:r>
          </a:p>
          <a:p>
            <a:pPr indent="-182880">
              <a:buFont typeface="Calibri" panose="020F0502020204030204" pitchFamily="34" charset="0"/>
              <a:buChar char="•"/>
            </a:pPr>
            <a:endParaRPr lang="en-US">
              <a:solidFill>
                <a:srgbClr val="7FB1CA"/>
              </a:solidFill>
              <a:latin typeface="Source Sans Pro"/>
              <a:ea typeface="Source Sans Pro"/>
            </a:endParaRPr>
          </a:p>
          <a:p>
            <a:pPr marL="566420" lvl="2">
              <a:spcAft>
                <a:spcPts val="600"/>
              </a:spcAft>
              <a:buFont typeface="Calibri" panose="020F0502020204030204" pitchFamily="34" charset="0"/>
              <a:buChar char="•"/>
            </a:pPr>
            <a:endParaRPr lang="en-US" sz="2000">
              <a:solidFill>
                <a:srgbClr val="7FB1CA"/>
              </a:solidFill>
              <a:latin typeface="Source Sans Pro"/>
              <a:ea typeface="Source Sans Pro"/>
            </a:endParaRPr>
          </a:p>
        </p:txBody>
      </p:sp>
      <p:pic>
        <p:nvPicPr>
          <p:cNvPr id="4" name="Picture 3" descr="A group of blue people&#10;&#10;Description automatically generated">
            <a:extLst>
              <a:ext uri="{FF2B5EF4-FFF2-40B4-BE49-F238E27FC236}">
                <a16:creationId xmlns:a16="http://schemas.microsoft.com/office/drawing/2014/main" id="{B0BFBDB2-9EAD-26AE-A07A-E92760EA3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931" y="2266714"/>
            <a:ext cx="1595250" cy="152974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F6D0308-4A66-4017-0365-EB9B166E6954}"/>
              </a:ext>
            </a:extLst>
          </p:cNvPr>
          <p:cNvSpPr txBox="1">
            <a:spLocks/>
          </p:cNvSpPr>
          <p:nvPr/>
        </p:nvSpPr>
        <p:spPr>
          <a:xfrm>
            <a:off x="828434" y="909473"/>
            <a:ext cx="7543800" cy="897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pc="-120">
                <a:solidFill>
                  <a:schemeClr val="accent1">
                    <a:lumMod val="75000"/>
                  </a:schemeClr>
                </a:solidFill>
                <a:latin typeface="Source Sans Pro"/>
                <a:ea typeface="Calibri Light"/>
                <a:cs typeface="Calibri Light"/>
              </a:rPr>
              <a:t>Project Start Date</a:t>
            </a:r>
            <a:endParaRPr lang="en-US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A769C6-0F78-78AE-D26F-944C4AD910B4}"/>
              </a:ext>
            </a:extLst>
          </p:cNvPr>
          <p:cNvSpPr txBox="1"/>
          <p:nvPr/>
        </p:nvSpPr>
        <p:spPr>
          <a:xfrm>
            <a:off x="3230423" y="2690016"/>
            <a:ext cx="5449515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1B74A0"/>
                </a:solidFill>
                <a:ea typeface="Calibri"/>
                <a:cs typeface="Segoe UI"/>
              </a:rPr>
              <a:t>Who? </a:t>
            </a:r>
          </a:p>
          <a:p>
            <a:pPr marL="45720"/>
            <a:r>
              <a:rPr lang="en-US">
                <a:solidFill>
                  <a:srgbClr val="404040"/>
                </a:solidFill>
                <a:cs typeface="Arial"/>
              </a:rPr>
              <a:t>Needs to be collected for </a:t>
            </a:r>
            <a:r>
              <a:rPr lang="en-US" b="1">
                <a:solidFill>
                  <a:srgbClr val="404040"/>
                </a:solidFill>
                <a:cs typeface="Arial"/>
              </a:rPr>
              <a:t>All Clients</a:t>
            </a:r>
            <a:r>
              <a:rPr lang="en-US">
                <a:solidFill>
                  <a:srgbClr val="404040"/>
                </a:solidFill>
                <a:cs typeface="Arial"/>
              </a:rPr>
              <a:t> entering all HMIS Project Types. </a:t>
            </a:r>
            <a:endParaRPr lang="en-US">
              <a:ea typeface="Calibri"/>
              <a:cs typeface="Arial"/>
            </a:endParaRPr>
          </a:p>
          <a:p>
            <a:pPr marL="228600" indent="-182880">
              <a:buFont typeface="Arial,Sans-Serif"/>
              <a:buChar char="•"/>
            </a:pPr>
            <a:endParaRPr lang="en-US" sz="2000">
              <a:solidFill>
                <a:srgbClr val="000000"/>
              </a:solidFill>
              <a:ea typeface="Calibri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0EB0CC-20D3-25C8-4E8A-48D492478EAB}"/>
              </a:ext>
            </a:extLst>
          </p:cNvPr>
          <p:cNvSpPr txBox="1"/>
          <p:nvPr/>
        </p:nvSpPr>
        <p:spPr>
          <a:xfrm>
            <a:off x="3230422" y="4208297"/>
            <a:ext cx="523050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1B74A0"/>
                </a:solidFill>
                <a:ea typeface="Calibri"/>
                <a:cs typeface="Segoe UI"/>
              </a:rPr>
              <a:t>When? </a:t>
            </a:r>
          </a:p>
          <a:p>
            <a:pPr marL="45720"/>
            <a:r>
              <a:rPr lang="en-US">
                <a:solidFill>
                  <a:srgbClr val="404040"/>
                </a:solidFill>
                <a:cs typeface="Arial"/>
              </a:rPr>
              <a:t>Needs to be collected for </a:t>
            </a:r>
            <a:r>
              <a:rPr lang="en-US" b="1">
                <a:solidFill>
                  <a:srgbClr val="404040"/>
                </a:solidFill>
                <a:cs typeface="Arial"/>
              </a:rPr>
              <a:t>All Clients</a:t>
            </a:r>
            <a:r>
              <a:rPr lang="en-US">
                <a:solidFill>
                  <a:srgbClr val="404040"/>
                </a:solidFill>
                <a:cs typeface="Arial"/>
              </a:rPr>
              <a:t> entering all HMIS Project Types at the </a:t>
            </a:r>
            <a:r>
              <a:rPr lang="en-US" b="1">
                <a:solidFill>
                  <a:srgbClr val="404040"/>
                </a:solidFill>
                <a:cs typeface="Arial"/>
              </a:rPr>
              <a:t>Project Start. </a:t>
            </a:r>
            <a:endParaRPr lang="en-US" b="1">
              <a:solidFill>
                <a:srgbClr val="404040"/>
              </a:solidFill>
              <a:ea typeface="Calibri"/>
              <a:cs typeface="Arial"/>
            </a:endParaRPr>
          </a:p>
          <a:p>
            <a:pPr marL="228600" indent="-182880">
              <a:buFont typeface="Arial,Sans-Serif"/>
              <a:buChar char="•"/>
            </a:pPr>
            <a:endParaRPr lang="en-US" sz="2000">
              <a:solidFill>
                <a:srgbClr val="000000"/>
              </a:solidFill>
              <a:ea typeface="Calibri"/>
              <a:cs typeface="Arial"/>
            </a:endParaRPr>
          </a:p>
        </p:txBody>
      </p:sp>
      <p:pic>
        <p:nvPicPr>
          <p:cNvPr id="17" name="Picture 16" descr="A blue sign with text&#10;&#10;Description automatically generated">
            <a:extLst>
              <a:ext uri="{FF2B5EF4-FFF2-40B4-BE49-F238E27FC236}">
                <a16:creationId xmlns:a16="http://schemas.microsoft.com/office/drawing/2014/main" id="{0D5BBD36-D8B4-7CE7-00C2-DFCFCFECB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65" y="4087256"/>
            <a:ext cx="1428733" cy="144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06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77081-8269-BFA2-E528-2024564C8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B5EDD-5D18-A36B-5F43-1FCA9AB54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864066"/>
            <a:ext cx="7543800" cy="897622"/>
          </a:xfrm>
        </p:spPr>
        <p:txBody>
          <a:bodyPr>
            <a:normAutofit/>
          </a:bodyPr>
          <a:lstStyle/>
          <a:p>
            <a:r>
              <a:rPr lang="en-US" sz="3200" b="1" spc="-120">
                <a:solidFill>
                  <a:schemeClr val="accent1">
                    <a:lumMod val="75000"/>
                  </a:schemeClr>
                </a:solidFill>
                <a:latin typeface="Source Sans Pro"/>
                <a:ea typeface="Calibri Light"/>
                <a:cs typeface="Calibri Light"/>
              </a:rPr>
              <a:t>Project Start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18061-1686-8A09-0F15-592D38219537}"/>
              </a:ext>
            </a:extLst>
          </p:cNvPr>
          <p:cNvSpPr txBox="1">
            <a:spLocks/>
          </p:cNvSpPr>
          <p:nvPr/>
        </p:nvSpPr>
        <p:spPr>
          <a:xfrm>
            <a:off x="908152" y="2066025"/>
            <a:ext cx="7458607" cy="37661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ea typeface="Calibri"/>
                <a:cs typeface="Calibri"/>
              </a:rPr>
              <a:t>Households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en-US">
                <a:ea typeface="Calibri"/>
                <a:cs typeface="Calibri"/>
              </a:rPr>
              <a:t>Each individual client in a Household(HH) will have their own    'Project Start Date'. </a:t>
            </a:r>
          </a:p>
          <a:p>
            <a:pPr marL="342900" indent="-342900">
              <a:spcAft>
                <a:spcPts val="600"/>
              </a:spcAft>
              <a:buFont typeface="Arial" panose="020F0502020204030204" pitchFamily="34" charset="0"/>
              <a:buChar char="•"/>
            </a:pPr>
            <a:r>
              <a:rPr lang="en-US">
                <a:ea typeface="Calibri"/>
                <a:cs typeface="Calibri"/>
              </a:rPr>
              <a:t>If a New HH member is entered into a Project after other HH Members, they will have a different 'Project Start Date'. </a:t>
            </a:r>
          </a:p>
          <a:p>
            <a:pPr marL="342900" indent="-342900">
              <a:spcAft>
                <a:spcPts val="600"/>
              </a:spcAft>
              <a:buFont typeface="Arial" panose="020F0502020204030204" pitchFamily="34" charset="0"/>
              <a:buChar char="•"/>
            </a:pPr>
            <a:r>
              <a:rPr lang="en-US">
                <a:solidFill>
                  <a:srgbClr val="404040"/>
                </a:solidFill>
                <a:ea typeface="Calibri"/>
                <a:cs typeface="Calibri"/>
              </a:rPr>
              <a:t>Newborns will have a 'Project Start Date' that reflects the date the project started providing services to the newborn. </a:t>
            </a:r>
          </a:p>
          <a:p>
            <a:pPr marL="566420" lvl="2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4900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77081-8269-BFA2-E528-2024564C8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B5EDD-5D18-A36B-5F43-1FCA9AB54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864066"/>
            <a:ext cx="7543800" cy="897622"/>
          </a:xfrm>
        </p:spPr>
        <p:txBody>
          <a:bodyPr>
            <a:normAutofit/>
          </a:bodyPr>
          <a:lstStyle/>
          <a:p>
            <a:r>
              <a:rPr lang="en-US" sz="3200" b="1" spc="-120">
                <a:solidFill>
                  <a:schemeClr val="accent1">
                    <a:lumMod val="75000"/>
                  </a:schemeClr>
                </a:solidFill>
                <a:latin typeface="Source Sans Pro"/>
                <a:ea typeface="Calibri Light"/>
                <a:cs typeface="Calibri Light"/>
              </a:rPr>
              <a:t>Project Start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18061-1686-8A09-0F15-592D38219537}"/>
              </a:ext>
            </a:extLst>
          </p:cNvPr>
          <p:cNvSpPr txBox="1">
            <a:spLocks/>
          </p:cNvSpPr>
          <p:nvPr/>
        </p:nvSpPr>
        <p:spPr>
          <a:xfrm>
            <a:off x="908152" y="1928779"/>
            <a:ext cx="7458607" cy="37661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ea typeface="Calibri"/>
                <a:cs typeface="Calibri"/>
              </a:rPr>
              <a:t>Project Start Date in Community Services (HMIS)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en-US">
                <a:ea typeface="Calibri"/>
                <a:cs typeface="Calibri"/>
              </a:rPr>
              <a:t>Record the month, day and year of each client's project start. 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en-US">
                <a:ea typeface="Calibri"/>
                <a:cs typeface="Calibri"/>
              </a:rPr>
              <a:t>The 'Project Start Date' indicates a client is now being assisted by the project type. </a:t>
            </a:r>
            <a:endParaRPr lang="en-US"/>
          </a:p>
          <a:p>
            <a:pPr marL="342900" indent="-342900">
              <a:spcAft>
                <a:spcPts val="600"/>
              </a:spcAft>
              <a:buFont typeface="Arial" panose="020F0502020204030204" pitchFamily="34" charset="0"/>
              <a:buChar char="•"/>
            </a:pPr>
            <a:r>
              <a:rPr lang="en-US">
                <a:ea typeface="Calibri"/>
                <a:cs typeface="Calibri"/>
              </a:rPr>
              <a:t>For each client's enrollment in a project, there must be one 'Project Start Date.'  </a:t>
            </a:r>
            <a:endParaRPr lang="en-US"/>
          </a:p>
          <a:p>
            <a:pPr marL="0" indent="0">
              <a:spcAft>
                <a:spcPts val="600"/>
              </a:spcAft>
              <a:buNone/>
            </a:pPr>
            <a:endParaRPr lang="en-US">
              <a:solidFill>
                <a:srgbClr val="404040"/>
              </a:solidFill>
              <a:ea typeface="Calibri"/>
              <a:cs typeface="Calibri"/>
            </a:endParaRPr>
          </a:p>
          <a:p>
            <a:pPr marL="566420" lvl="2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ea typeface="Calibri"/>
              <a:cs typeface="Calibri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AF485F25-43C7-30E1-9B84-DEE1806EB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477" y="4411968"/>
            <a:ext cx="6394797" cy="1752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8384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77081-8269-BFA2-E528-2024564C8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B5EDD-5D18-A36B-5F43-1FCA9AB54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864066"/>
            <a:ext cx="7543800" cy="897622"/>
          </a:xfrm>
        </p:spPr>
        <p:txBody>
          <a:bodyPr>
            <a:normAutofit/>
          </a:bodyPr>
          <a:lstStyle/>
          <a:p>
            <a:r>
              <a:rPr lang="en-US" sz="3200" b="1" spc="-120">
                <a:solidFill>
                  <a:schemeClr val="accent1">
                    <a:lumMod val="75000"/>
                  </a:schemeClr>
                </a:solidFill>
                <a:latin typeface="Source Sans Pro"/>
                <a:ea typeface="Calibri Light"/>
                <a:cs typeface="Calibri Light"/>
              </a:rPr>
              <a:t>Project Start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18061-1686-8A09-0F15-592D38219537}"/>
              </a:ext>
            </a:extLst>
          </p:cNvPr>
          <p:cNvSpPr txBox="1">
            <a:spLocks/>
          </p:cNvSpPr>
          <p:nvPr/>
        </p:nvSpPr>
        <p:spPr>
          <a:xfrm>
            <a:off x="908152" y="1928779"/>
            <a:ext cx="7458607" cy="37661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ea typeface="Calibri"/>
                <a:cs typeface="Calibri"/>
              </a:rPr>
              <a:t>Project Start Date in Community Services (HMIS)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en-US">
                <a:ea typeface="Calibri"/>
                <a:cs typeface="Calibri"/>
              </a:rPr>
              <a:t>For each client's enrollment in a project, there must only be one 'Project Start Date'.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en-US">
                <a:solidFill>
                  <a:srgbClr val="404040"/>
                </a:solidFill>
                <a:ea typeface="Calibri"/>
                <a:cs typeface="Calibri"/>
              </a:rPr>
              <a:t>Any data entry errors should be corrected </a:t>
            </a:r>
            <a:r>
              <a:rPr lang="en-US" b="1">
                <a:solidFill>
                  <a:srgbClr val="404040"/>
                </a:solidFill>
                <a:ea typeface="Calibri"/>
                <a:cs typeface="Calibri"/>
              </a:rPr>
              <a:t>ASAP!</a:t>
            </a:r>
          </a:p>
          <a:p>
            <a:pPr marL="0" indent="0">
              <a:spcAft>
                <a:spcPts val="600"/>
              </a:spcAft>
              <a:buNone/>
            </a:pPr>
            <a:endParaRPr lang="en-US">
              <a:ea typeface="Calibri"/>
              <a:cs typeface="Calibri"/>
            </a:endParaRPr>
          </a:p>
          <a:p>
            <a:pPr marL="566420" lvl="2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ea typeface="Calibri"/>
              <a:cs typeface="Calibri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03C6F444-8344-D366-4B89-9B0BEF1004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47" t="27711" r="10702" b="8324"/>
          <a:stretch/>
        </p:blipFill>
        <p:spPr>
          <a:xfrm>
            <a:off x="90068" y="3971800"/>
            <a:ext cx="8963881" cy="235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82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77081-8269-BFA2-E528-2024564C8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B5EDD-5D18-A36B-5F43-1FCA9AB54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864066"/>
            <a:ext cx="7543800" cy="897622"/>
          </a:xfrm>
        </p:spPr>
        <p:txBody>
          <a:bodyPr>
            <a:normAutofit/>
          </a:bodyPr>
          <a:lstStyle/>
          <a:p>
            <a:r>
              <a:rPr lang="en-US" sz="3200" b="1" spc="-120">
                <a:solidFill>
                  <a:schemeClr val="accent1">
                    <a:lumMod val="75000"/>
                  </a:schemeClr>
                </a:solidFill>
                <a:latin typeface="Calibri Light"/>
                <a:ea typeface="Calibri Light"/>
                <a:cs typeface="Calibri Light"/>
              </a:rPr>
              <a:t>Project Start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18061-1686-8A09-0F15-592D38219537}"/>
              </a:ext>
            </a:extLst>
          </p:cNvPr>
          <p:cNvSpPr txBox="1">
            <a:spLocks/>
          </p:cNvSpPr>
          <p:nvPr/>
        </p:nvSpPr>
        <p:spPr>
          <a:xfrm>
            <a:off x="822960" y="2066025"/>
            <a:ext cx="7543799" cy="37661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ea typeface="Calibri"/>
                <a:cs typeface="Calibri"/>
              </a:rPr>
              <a:t>Different for each Project Type </a:t>
            </a:r>
          </a:p>
          <a:p>
            <a:pPr indent="-182880">
              <a:buFont typeface="Arial" panose="020B0604020202020204" pitchFamily="34" charset="0"/>
              <a:buChar char="•"/>
            </a:pPr>
            <a:r>
              <a:rPr lang="en-US">
                <a:ea typeface="Calibri"/>
                <a:cs typeface="Calibri"/>
              </a:rPr>
              <a:t>Different project types use 'Project Start Date' differently, to address the difference in meaning associated with "starting" residential, service, and permanent housing projects. </a:t>
            </a:r>
          </a:p>
          <a:p>
            <a:pPr marL="566420" lvl="2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0789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77081-8269-BFA2-E528-2024564C8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B5EDD-5D18-A36B-5F43-1FCA9AB54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864066"/>
            <a:ext cx="7543800" cy="897622"/>
          </a:xfrm>
        </p:spPr>
        <p:txBody>
          <a:bodyPr>
            <a:normAutofit/>
          </a:bodyPr>
          <a:lstStyle/>
          <a:p>
            <a:r>
              <a:rPr lang="en-US" sz="3200" b="1" spc="-120">
                <a:solidFill>
                  <a:schemeClr val="accent1">
                    <a:lumMod val="75000"/>
                  </a:schemeClr>
                </a:solidFill>
                <a:latin typeface="Calibri Light"/>
                <a:ea typeface="Calibri Light"/>
                <a:cs typeface="Calibri Light"/>
              </a:rPr>
              <a:t>Project Start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18061-1686-8A09-0F15-592D38219537}"/>
              </a:ext>
            </a:extLst>
          </p:cNvPr>
          <p:cNvSpPr txBox="1">
            <a:spLocks/>
          </p:cNvSpPr>
          <p:nvPr/>
        </p:nvSpPr>
        <p:spPr>
          <a:xfrm>
            <a:off x="822960" y="2066025"/>
            <a:ext cx="7543799" cy="37661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ea typeface="Calibri"/>
                <a:cs typeface="Calibri"/>
              </a:rPr>
              <a:t>Different for each Project Type </a:t>
            </a:r>
          </a:p>
          <a:p>
            <a:pPr indent="-18288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404040"/>
                </a:solidFill>
                <a:ea typeface="Calibri"/>
                <a:cs typeface="Calibri"/>
              </a:rPr>
              <a:t>Street Outreach: Date of first contact with Client</a:t>
            </a:r>
          </a:p>
          <a:p>
            <a:pPr indent="-18288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404040"/>
                </a:solidFill>
                <a:ea typeface="Calibri"/>
                <a:cs typeface="Calibri"/>
              </a:rPr>
              <a:t>Emergency Shelter: The night the client first stayed in the shelter.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ea typeface="Calibri"/>
                <a:cs typeface="Calibri"/>
              </a:rPr>
              <a:t> Safe Haven and Transitional Housing: First night in Residence.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ea typeface="Calibri"/>
                <a:cs typeface="Calibri"/>
              </a:rPr>
              <a:t> Permanent Housing: Date the client was admitted into the project.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ea typeface="Calibri"/>
                <a:cs typeface="Calibri"/>
              </a:rPr>
              <a:t> Other Projects </a:t>
            </a:r>
            <a:r>
              <a:rPr lang="en-US" sz="1800">
                <a:ea typeface="Calibri"/>
                <a:cs typeface="Calibri"/>
              </a:rPr>
              <a:t>(</a:t>
            </a:r>
            <a:r>
              <a:rPr lang="en-US" sz="1800" i="1">
                <a:ea typeface="Calibri"/>
                <a:cs typeface="Calibri"/>
              </a:rPr>
              <a:t>Including but not limited to: Services Only, Day Shelter, Homelessness Prevention, Coordinated Entry</a:t>
            </a:r>
            <a:r>
              <a:rPr lang="en-US" sz="1800">
                <a:ea typeface="Calibri"/>
                <a:cs typeface="Calibri"/>
              </a:rPr>
              <a:t>)</a:t>
            </a:r>
            <a:r>
              <a:rPr lang="en-US">
                <a:ea typeface="Calibri"/>
                <a:cs typeface="Calibri"/>
              </a:rPr>
              <a:t>: Date the client first began working with the project and generally received the first provision of service. </a:t>
            </a:r>
          </a:p>
          <a:p>
            <a:pPr marL="566420" lvl="2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1718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77081-8269-BFA2-E528-2024564C8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B5EDD-5D18-A36B-5F43-1FCA9AB54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864066"/>
            <a:ext cx="7543800" cy="897622"/>
          </a:xfrm>
        </p:spPr>
        <p:txBody>
          <a:bodyPr>
            <a:normAutofit/>
          </a:bodyPr>
          <a:lstStyle/>
          <a:p>
            <a:r>
              <a:rPr lang="en-US" sz="3200" b="1" spc="-120">
                <a:solidFill>
                  <a:schemeClr val="accent1">
                    <a:lumMod val="75000"/>
                  </a:schemeClr>
                </a:solidFill>
                <a:latin typeface="Calibri Light"/>
                <a:ea typeface="Calibri Light"/>
                <a:cs typeface="Calibri Light"/>
              </a:rPr>
              <a:t>Project Start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18061-1686-8A09-0F15-592D38219537}"/>
              </a:ext>
            </a:extLst>
          </p:cNvPr>
          <p:cNvSpPr txBox="1">
            <a:spLocks/>
          </p:cNvSpPr>
          <p:nvPr/>
        </p:nvSpPr>
        <p:spPr>
          <a:xfrm>
            <a:off x="822960" y="2066025"/>
            <a:ext cx="7543799" cy="37661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ea typeface="Calibri"/>
                <a:cs typeface="Calibri"/>
              </a:rPr>
              <a:t>Things to remember for PIT/HIC 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en-US">
                <a:solidFill>
                  <a:srgbClr val="404040"/>
                </a:solidFill>
                <a:ea typeface="Calibri"/>
                <a:cs typeface="Calibri"/>
              </a:rPr>
              <a:t>'Project Start Date' needs to be </a:t>
            </a:r>
            <a:r>
              <a:rPr lang="en-US" u="sng">
                <a:solidFill>
                  <a:srgbClr val="404040"/>
                </a:solidFill>
                <a:ea typeface="Calibri"/>
                <a:cs typeface="Calibri"/>
              </a:rPr>
              <a:t>on</a:t>
            </a:r>
            <a:r>
              <a:rPr lang="en-US">
                <a:solidFill>
                  <a:srgbClr val="404040"/>
                </a:solidFill>
                <a:ea typeface="Calibri"/>
                <a:cs typeface="Calibri"/>
              </a:rPr>
              <a:t> or </a:t>
            </a:r>
            <a:r>
              <a:rPr lang="en-US" u="sng">
                <a:solidFill>
                  <a:srgbClr val="404040"/>
                </a:solidFill>
                <a:ea typeface="Calibri"/>
                <a:cs typeface="Calibri"/>
              </a:rPr>
              <a:t>before</a:t>
            </a:r>
            <a:r>
              <a:rPr lang="en-US">
                <a:solidFill>
                  <a:srgbClr val="404040"/>
                </a:solidFill>
                <a:ea typeface="Calibri"/>
                <a:cs typeface="Calibri"/>
              </a:rPr>
              <a:t> </a:t>
            </a:r>
            <a:r>
              <a:rPr lang="en-US" b="1">
                <a:solidFill>
                  <a:srgbClr val="404040"/>
                </a:solidFill>
                <a:ea typeface="Calibri"/>
                <a:cs typeface="Calibri"/>
              </a:rPr>
              <a:t>1/22</a:t>
            </a:r>
            <a:r>
              <a:rPr lang="en-US">
                <a:solidFill>
                  <a:srgbClr val="404040"/>
                </a:solidFill>
                <a:ea typeface="Calibri"/>
                <a:cs typeface="Calibri"/>
              </a:rPr>
              <a:t> for clients to be included in the 2025 PIT and HIC counts. </a:t>
            </a: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  <a:p>
            <a:pPr marL="566420" lvl="2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446413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2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007EC4"/>
      </a:accent1>
      <a:accent2>
        <a:srgbClr val="00629B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3619e7c-3aa4-45ca-ba19-3dbcf6a46ae8" xsi:nil="true"/>
    <lcf76f155ced4ddcb4097134ff3c332f xmlns="715de531-9453-427e-aae0-3512340bb9d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10584A7639E941826AAD9FF810E2E3" ma:contentTypeVersion="14" ma:contentTypeDescription="Create a new document." ma:contentTypeScope="" ma:versionID="b1f4a12fd11235558483e2255c28c4f9">
  <xsd:schema xmlns:xsd="http://www.w3.org/2001/XMLSchema" xmlns:xs="http://www.w3.org/2001/XMLSchema" xmlns:p="http://schemas.microsoft.com/office/2006/metadata/properties" xmlns:ns2="715de531-9453-427e-aae0-3512340bb9d7" xmlns:ns3="13619e7c-3aa4-45ca-ba19-3dbcf6a46ae8" targetNamespace="http://schemas.microsoft.com/office/2006/metadata/properties" ma:root="true" ma:fieldsID="1b85da09fc16e66f8a8ff139f36c9442" ns2:_="" ns3:_="">
    <xsd:import namespace="715de531-9453-427e-aae0-3512340bb9d7"/>
    <xsd:import namespace="13619e7c-3aa4-45ca-ba19-3dbcf6a46a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5de531-9453-427e-aae0-3512340bb9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e632845-b826-4789-b9e5-cd958a1720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619e7c-3aa4-45ca-ba19-3dbcf6a46a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881f308-893e-4d98-b9bc-5f34e6111ad8}" ma:internalName="TaxCatchAll" ma:showField="CatchAllData" ma:web="13619e7c-3aa4-45ca-ba19-3dbcf6a46a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9A574F-A230-4AA3-9B7E-4C326AB99FDD}">
  <ds:schemaRefs>
    <ds:schemaRef ds:uri="715de531-9453-427e-aae0-3512340bb9d7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13619e7c-3aa4-45ca-ba19-3dbcf6a46ae8"/>
    <ds:schemaRef ds:uri="http://www.w3.org/XML/1998/namespa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CE2ABAC-BEDA-48DB-AF5A-39CBA4864EA2}">
  <ds:schemaRefs>
    <ds:schemaRef ds:uri="13619e7c-3aa4-45ca-ba19-3dbcf6a46ae8"/>
    <ds:schemaRef ds:uri="715de531-9453-427e-aae0-3512340bb9d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3A7212A-1F83-4DFC-B954-8E76D924DF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1528</Words>
  <Application>Microsoft Office PowerPoint</Application>
  <PresentationFormat>On-screen Show (4:3)</PresentationFormat>
  <Paragraphs>142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Arial,Sans-Serif</vt:lpstr>
      <vt:lpstr>Calibri</vt:lpstr>
      <vt:lpstr>Calibri Light</vt:lpstr>
      <vt:lpstr>Source Sans Pro</vt:lpstr>
      <vt:lpstr>Retrospect</vt:lpstr>
      <vt:lpstr>            </vt:lpstr>
      <vt:lpstr>Project Start Date</vt:lpstr>
      <vt:lpstr>PowerPoint Presentation</vt:lpstr>
      <vt:lpstr>Project Start Date</vt:lpstr>
      <vt:lpstr>Project Start Date</vt:lpstr>
      <vt:lpstr>Project Start Date</vt:lpstr>
      <vt:lpstr>Project Start Date</vt:lpstr>
      <vt:lpstr>Project Start Date</vt:lpstr>
      <vt:lpstr>Project Start Date</vt:lpstr>
      <vt:lpstr>Housing Move-in Date</vt:lpstr>
      <vt:lpstr>Housing Move-in Date</vt:lpstr>
      <vt:lpstr>Housing Move-in Date</vt:lpstr>
      <vt:lpstr>Housing Move-in Date</vt:lpstr>
      <vt:lpstr>Housing Move-in Date</vt:lpstr>
      <vt:lpstr>Housing Move-in Date</vt:lpstr>
      <vt:lpstr>Responsibility of Client Data</vt:lpstr>
      <vt:lpstr>Housing Move-in Date</vt:lpstr>
      <vt:lpstr>Housing Move-in Date</vt:lpstr>
      <vt:lpstr>Housing Move-in Date</vt:lpstr>
      <vt:lpstr>Housing Move-in Date</vt:lpstr>
      <vt:lpstr>Date of Engagement</vt:lpstr>
      <vt:lpstr>Date of Engagement</vt:lpstr>
      <vt:lpstr>Date of Engagement</vt:lpstr>
      <vt:lpstr>Date of Engagement</vt:lpstr>
      <vt:lpstr>Additional Resources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Kinnic Eagan</dc:creator>
  <cp:lastModifiedBy>John Dawkins</cp:lastModifiedBy>
  <cp:revision>4</cp:revision>
  <dcterms:created xsi:type="dcterms:W3CDTF">2015-06-24T22:27:06Z</dcterms:created>
  <dcterms:modified xsi:type="dcterms:W3CDTF">2025-01-06T17:41:38Z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0x010100D810584A7639E941826AAD9FF810E2E3</vt:lpwstr>
  </property>
  <property fmtid="{D5CDD505-2E9C-101B-9397-08002B2CF9AE}" pid="3" name="MediaServiceImageTags">
    <vt:lpwstr/>
  </property>
</Properties>
</file>