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4"/>
  </p:sldMasterIdLst>
  <p:notesMasterIdLst>
    <p:notesMasterId r:id="rId24"/>
  </p:notesMasterIdLst>
  <p:handoutMasterIdLst>
    <p:handoutMasterId r:id="rId25"/>
  </p:handoutMasterIdLst>
  <p:sldIdLst>
    <p:sldId id="256" r:id="rId5"/>
    <p:sldId id="262" r:id="rId6"/>
    <p:sldId id="260" r:id="rId7"/>
    <p:sldId id="268" r:id="rId8"/>
    <p:sldId id="263" r:id="rId9"/>
    <p:sldId id="281" r:id="rId10"/>
    <p:sldId id="269" r:id="rId11"/>
    <p:sldId id="270" r:id="rId12"/>
    <p:sldId id="271" r:id="rId13"/>
    <p:sldId id="272" r:id="rId14"/>
    <p:sldId id="273" r:id="rId15"/>
    <p:sldId id="275" r:id="rId16"/>
    <p:sldId id="278" r:id="rId17"/>
    <p:sldId id="276" r:id="rId18"/>
    <p:sldId id="277" r:id="rId19"/>
    <p:sldId id="279" r:id="rId20"/>
    <p:sldId id="284" r:id="rId21"/>
    <p:sldId id="283" r:id="rId22"/>
    <p:sldId id="28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2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2" autoAdjust="0"/>
    <p:restoredTop sz="95416" autoAdjust="0"/>
  </p:normalViewPr>
  <p:slideViewPr>
    <p:cSldViewPr snapToGrid="0">
      <p:cViewPr varScale="1">
        <p:scale>
          <a:sx n="113" d="100"/>
          <a:sy n="113" d="100"/>
        </p:scale>
        <p:origin x="572" y="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3101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3187E7-D492-4942-81E0-1DF45BCCEF55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7D9684-77D0-4051-AD0E-ADFCAE828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168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5CF80B-B016-47D3-9A4F-3FF6F1E765C8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C4B13B-AA80-4A5E-9A0C-2C326D221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668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FBBF9-A350-497E-8CEB-CCC054DCCD58}" type="datetime1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934" y="332109"/>
            <a:ext cx="3475568" cy="1699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775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F3E-30BC-49BD-9B3D-8C9733CF27A0}" type="datetime1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710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1A9B-F640-4A20-A9E8-0D317544E7CC}" type="datetime1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762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0EB3-CA2C-432D-BC5F-8B64D30F8005}" type="datetime1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816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B5133-54F1-480C-8334-57748C5788D6}" type="datetime1">
              <a:rPr lang="en-US" smtClean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1169032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7B391-BCC8-45FE-99BD-6143B49BE098}" type="datetime1">
              <a:rPr lang="en-US" smtClean="0"/>
              <a:t>11/25/2024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82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004C-6BD9-4F04-8784-9F7E2DDB7403}" type="datetime1">
              <a:rPr lang="en-US" smtClean="0"/>
              <a:t>11/25/2024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205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1385-AF19-424E-9627-643B3710D97D}" type="datetime1">
              <a:rPr lang="en-US" smtClean="0"/>
              <a:t>11/25/2024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467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BF111-E2E1-4849-A7B9-464E19300F77}" type="datetime1">
              <a:rPr lang="en-US" smtClean="0"/>
              <a:t>11/25/2024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www.icalliances.org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78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0229A042-C1A0-4D5B-9D19-51340C30C18D}" type="datetime1">
              <a:rPr lang="en-US" smtClean="0"/>
              <a:t>11/25/2024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www.icalliances.org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18F5AD3-A273-4C92-8C1D-2189FF9C7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508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59251-64BC-4E82-B98A-87259CBD60F3}" type="datetime1">
              <a:rPr lang="en-US" smtClean="0"/>
              <a:t>11/25/2024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www.icalliances.org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5AD3-A273-4C92-8C1D-2189FF9C7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14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47B5133-54F1-480C-8334-57748C5788D6}" type="datetime1">
              <a:rPr lang="en-US" smtClean="0"/>
              <a:t>11/25/2024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www.icalliances.org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18F5AD3-A273-4C92-8C1D-2189FF9C7BE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4933" y="109994"/>
            <a:ext cx="2142670" cy="106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681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5038" y="2331720"/>
            <a:ext cx="7205057" cy="1637607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            HMIS Refresher Training </a:t>
            </a:r>
            <a:br>
              <a:rPr lang="en-US" sz="4000" b="1" dirty="0">
                <a:latin typeface="+mn-lt"/>
              </a:rPr>
            </a:b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b="1" cap="none" dirty="0">
                <a:solidFill>
                  <a:schemeClr val="accent1">
                    <a:lumMod val="75000"/>
                  </a:schemeClr>
                </a:solidFill>
              </a:rPr>
              <a:t>Housing Move-in Date, Relationship to Head of Household, and Enrollment CoC</a:t>
            </a:r>
            <a:endParaRPr lang="en-US" sz="2000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905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0786D4-7CBB-A68D-D6DF-855407EA0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3CB35-2C21-1A12-F477-03E9D5A44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Households in HMIS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73472E-F047-75AB-4082-57C6D1D4C18D}"/>
              </a:ext>
            </a:extLst>
          </p:cNvPr>
          <p:cNvSpPr txBox="1"/>
          <p:nvPr/>
        </p:nvSpPr>
        <p:spPr>
          <a:xfrm>
            <a:off x="917808" y="2612087"/>
            <a:ext cx="702556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 household is a single individual or a group of persons who apply together to a continuum project for assistance</a:t>
            </a:r>
          </a:p>
          <a:p>
            <a:pPr algn="ctr"/>
            <a:endParaRPr lang="en-US" sz="800" dirty="0"/>
          </a:p>
          <a:p>
            <a:pPr algn="ctr"/>
            <a:r>
              <a:rPr lang="en-US" i="1" dirty="0"/>
              <a:t>&amp;</a:t>
            </a:r>
          </a:p>
          <a:p>
            <a:pPr algn="ctr"/>
            <a:endParaRPr lang="en-US" sz="1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Live together in one dwelling unit </a:t>
            </a:r>
            <a:r>
              <a:rPr lang="en-US" b="1" dirty="0"/>
              <a:t>(Housed Individuals) </a:t>
            </a:r>
          </a:p>
          <a:p>
            <a:pPr algn="ctr"/>
            <a:r>
              <a:rPr lang="en-US" b="1" i="1" dirty="0"/>
              <a:t>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Would live together in one dwelling unit if housed </a:t>
            </a:r>
            <a:r>
              <a:rPr lang="en-US" b="1" dirty="0"/>
              <a:t>(Unhoused Individuals) 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74A18D-FB1E-4195-75B6-AEA734F85A61}"/>
              </a:ext>
            </a:extLst>
          </p:cNvPr>
          <p:cNvSpPr txBox="1"/>
          <p:nvPr/>
        </p:nvSpPr>
        <p:spPr>
          <a:xfrm>
            <a:off x="1031805" y="2052046"/>
            <a:ext cx="8050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HUD Definition</a:t>
            </a:r>
          </a:p>
        </p:txBody>
      </p:sp>
    </p:spTree>
    <p:extLst>
      <p:ext uri="{BB962C8B-B14F-4D97-AF65-F5344CB8AC3E}">
        <p14:creationId xmlns:p14="http://schemas.microsoft.com/office/powerpoint/2010/main" val="2855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9C08AB-F96B-F5CD-8113-8D8624926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A33D9-16F2-5A91-1613-E3B1E7745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Households in HMIS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6A1526-97AE-0ADC-CDE2-41DC78E04991}"/>
              </a:ext>
            </a:extLst>
          </p:cNvPr>
          <p:cNvSpPr txBox="1"/>
          <p:nvPr/>
        </p:nvSpPr>
        <p:spPr>
          <a:xfrm>
            <a:off x="829318" y="2828397"/>
            <a:ext cx="7025565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There must be one Head of Household for each project enrollment.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There cannot be more than one Head of Household for any given enrollment.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To identify one person to whom all other household members can be linked to at the time they enter a project. 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If the group consists of both adults and children, an adult must be designated as the Head of Household.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BB38E4-ED6F-7C1A-465F-8C016E17ED88}"/>
              </a:ext>
            </a:extLst>
          </p:cNvPr>
          <p:cNvSpPr txBox="1"/>
          <p:nvPr/>
        </p:nvSpPr>
        <p:spPr>
          <a:xfrm>
            <a:off x="1031805" y="2052046"/>
            <a:ext cx="8050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Head of Household </a:t>
            </a:r>
          </a:p>
        </p:txBody>
      </p:sp>
    </p:spTree>
    <p:extLst>
      <p:ext uri="{BB962C8B-B14F-4D97-AF65-F5344CB8AC3E}">
        <p14:creationId xmlns:p14="http://schemas.microsoft.com/office/powerpoint/2010/main" val="612432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EEF346-3F99-064F-2DC3-D61C72351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B9356-C9E6-8298-1D08-98B43E161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Households in HMIS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35D973-14BF-E110-26DF-6D755C70321F}"/>
              </a:ext>
            </a:extLst>
          </p:cNvPr>
          <p:cNvSpPr txBox="1"/>
          <p:nvPr/>
        </p:nvSpPr>
        <p:spPr>
          <a:xfrm>
            <a:off x="829318" y="2052046"/>
            <a:ext cx="8050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Relationship to Head of Household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F1A73D-2E24-351B-25A5-F586EDF1D1A4}"/>
              </a:ext>
            </a:extLst>
          </p:cNvPr>
          <p:cNvSpPr txBox="1"/>
          <p:nvPr/>
        </p:nvSpPr>
        <p:spPr>
          <a:xfrm>
            <a:off x="829318" y="2828397"/>
            <a:ext cx="7025565" cy="2313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en-US" dirty="0"/>
              <a:t>Specifying the relationship of household members to the Head of Household facilitates the identification and enumeration of households</a:t>
            </a:r>
          </a:p>
          <a:p>
            <a:pPr marL="342900" indent="-342900"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en-US" dirty="0"/>
              <a:t>Enables the reporting on household composition.</a:t>
            </a:r>
          </a:p>
          <a:p>
            <a:pPr marL="342900" indent="-342900"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en-US" dirty="0"/>
              <a:t>Gives the end user the ability to create an Entry/Exit record that includes all members of a household, and assign Service Transactions to all members of a household</a:t>
            </a:r>
          </a:p>
        </p:txBody>
      </p:sp>
    </p:spTree>
    <p:extLst>
      <p:ext uri="{BB962C8B-B14F-4D97-AF65-F5344CB8AC3E}">
        <p14:creationId xmlns:p14="http://schemas.microsoft.com/office/powerpoint/2010/main" val="27860844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A40AF1-2F7C-BA22-507E-3146F0F925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9EA8A683-ED08-CDDB-FE7D-D86C0C9FA4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1417" y="1758782"/>
            <a:ext cx="4595343" cy="88534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9AEC344-8B4F-4018-E326-351F8A143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Households in HMIS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DB3594-4429-8CE1-1774-3020B8DF0852}"/>
              </a:ext>
            </a:extLst>
          </p:cNvPr>
          <p:cNvSpPr txBox="1"/>
          <p:nvPr/>
        </p:nvSpPr>
        <p:spPr>
          <a:xfrm>
            <a:off x="829318" y="1881858"/>
            <a:ext cx="8050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The Households Tab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F34F43-6450-B7EA-D83C-381DBD6FE265}"/>
              </a:ext>
            </a:extLst>
          </p:cNvPr>
          <p:cNvSpPr txBox="1"/>
          <p:nvPr/>
        </p:nvSpPr>
        <p:spPr>
          <a:xfrm>
            <a:off x="829318" y="2828397"/>
            <a:ext cx="7025565" cy="1895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en-US" dirty="0"/>
              <a:t>Is where the user will connect client records together so that they can be connected in provider entries on the Entry/Exit tab, or within Service Transactions</a:t>
            </a:r>
          </a:p>
          <a:p>
            <a:pPr marL="342900" indent="-342900"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en-US" dirty="0"/>
              <a:t>Clients linked on the Households tab won’t appear as connected in reports unless there is an Entry/Exit record, Service Transaction, or Shelter Stay. </a:t>
            </a:r>
          </a:p>
        </p:txBody>
      </p:sp>
    </p:spTree>
    <p:extLst>
      <p:ext uri="{BB962C8B-B14F-4D97-AF65-F5344CB8AC3E}">
        <p14:creationId xmlns:p14="http://schemas.microsoft.com/office/powerpoint/2010/main" val="15707657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B55139-B121-300B-6D63-D05EEECD6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4274F-D462-B001-4834-A720A6C88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Relationship to Head of Household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58CBB0-4DE7-2C1F-64CD-B708332E2761}"/>
              </a:ext>
            </a:extLst>
          </p:cNvPr>
          <p:cNvSpPr txBox="1"/>
          <p:nvPr/>
        </p:nvSpPr>
        <p:spPr>
          <a:xfrm>
            <a:off x="822960" y="1985545"/>
            <a:ext cx="8050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Designating a new Head of Household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81E2B4-395D-89F0-76C5-441E4CA922A7}"/>
              </a:ext>
            </a:extLst>
          </p:cNvPr>
          <p:cNvSpPr txBox="1"/>
          <p:nvPr/>
        </p:nvSpPr>
        <p:spPr>
          <a:xfrm>
            <a:off x="829318" y="2828397"/>
            <a:ext cx="7025565" cy="1618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en-US" dirty="0"/>
              <a:t>If the Head of Household leaves the project, another remaining member of the household currently participating in the project must be designated as the Head of Household. </a:t>
            </a:r>
          </a:p>
          <a:p>
            <a:pPr marL="342900" indent="-342900"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en-US" dirty="0"/>
              <a:t>Relationship to head of household for each remaining member should be edited to reflect change. </a:t>
            </a:r>
          </a:p>
        </p:txBody>
      </p:sp>
    </p:spTree>
    <p:extLst>
      <p:ext uri="{BB962C8B-B14F-4D97-AF65-F5344CB8AC3E}">
        <p14:creationId xmlns:p14="http://schemas.microsoft.com/office/powerpoint/2010/main" val="2517681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2A654F-3AA1-5B2E-F5AF-EB0437F3A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90E70-BDD1-5602-C17F-C73B39B13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Relationship to Head of Household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B918DE-B0D1-637F-098B-C7B924D24C55}"/>
              </a:ext>
            </a:extLst>
          </p:cNvPr>
          <p:cNvSpPr txBox="1"/>
          <p:nvPr/>
        </p:nvSpPr>
        <p:spPr>
          <a:xfrm>
            <a:off x="822960" y="1985545"/>
            <a:ext cx="8050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Common Errors in HMIS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78AB2C-1ED3-7C9A-5FB6-DEB9517EAECC}"/>
              </a:ext>
            </a:extLst>
          </p:cNvPr>
          <p:cNvSpPr txBox="1"/>
          <p:nvPr/>
        </p:nvSpPr>
        <p:spPr>
          <a:xfrm>
            <a:off x="887507" y="2695394"/>
            <a:ext cx="7025565" cy="3149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en-US" b="1" dirty="0"/>
              <a:t>Missing Head of Household: </a:t>
            </a:r>
            <a:r>
              <a:rPr lang="en-US" dirty="0"/>
              <a:t>When no individual within a household is marked as the Head of Household.</a:t>
            </a:r>
          </a:p>
          <a:p>
            <a:pPr marL="342900" indent="-342900"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en-US" b="1" dirty="0"/>
              <a:t>Multiple Heads of Household: </a:t>
            </a:r>
            <a:r>
              <a:rPr lang="en-US" dirty="0"/>
              <a:t>When more than one person in a household is listed as the Head of Household. </a:t>
            </a:r>
            <a:endParaRPr lang="en-US" b="1" dirty="0"/>
          </a:p>
          <a:p>
            <a:pPr marL="342900" indent="-342900"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en-US" b="1" dirty="0"/>
              <a:t>Incorrect Relationship Designation: </a:t>
            </a:r>
            <a:r>
              <a:rPr lang="en-US" dirty="0"/>
              <a:t>When a household member’s relationship to the Head of Household is listed incorrectly. </a:t>
            </a:r>
          </a:p>
          <a:p>
            <a:pPr marL="342900" indent="-342900"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en-US" b="1" dirty="0"/>
              <a:t>Inappropriate Head of Household: </a:t>
            </a:r>
            <a:r>
              <a:rPr lang="en-US" dirty="0"/>
              <a:t>When a minor or dependent is designated as the Head of Household. </a:t>
            </a:r>
            <a:endParaRPr lang="en-US" b="1" dirty="0"/>
          </a:p>
          <a:p>
            <a:pPr marL="342900" indent="-342900">
              <a:spcBef>
                <a:spcPts val="1100"/>
              </a:spcBef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0678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69BDCF-91A6-893B-0F8D-90A7BAF63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41457-5E59-F618-01A4-AFC0FBA32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Enrollment CoC Code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514A90-5044-DBBD-4B39-0538BFB7AD37}"/>
              </a:ext>
            </a:extLst>
          </p:cNvPr>
          <p:cNvSpPr txBox="1"/>
          <p:nvPr/>
        </p:nvSpPr>
        <p:spPr>
          <a:xfrm>
            <a:off x="822960" y="1985545"/>
            <a:ext cx="8050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Key takeaways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9AE0C0-BBB5-D1FD-3B16-1D167FDAD4D9}"/>
              </a:ext>
            </a:extLst>
          </p:cNvPr>
          <p:cNvSpPr txBox="1"/>
          <p:nvPr/>
        </p:nvSpPr>
        <p:spPr>
          <a:xfrm>
            <a:off x="829318" y="2828397"/>
            <a:ext cx="7025565" cy="2177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en-US" dirty="0"/>
              <a:t>Used to link client household data to the relevant CoC in which the assisting project operates. </a:t>
            </a:r>
          </a:p>
          <a:p>
            <a:pPr marL="342900" indent="-342900"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en-US" dirty="0"/>
              <a:t>Always ensure Maryland Balance of State’s CoC Code, </a:t>
            </a:r>
            <a:r>
              <a:rPr lang="en-US" b="1" dirty="0"/>
              <a:t>MD-514, </a:t>
            </a:r>
            <a:r>
              <a:rPr lang="en-US" dirty="0"/>
              <a:t>is selected for client’s location at project start.</a:t>
            </a:r>
          </a:p>
          <a:p>
            <a:pPr marL="342900" indent="-342900"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en-US" dirty="0"/>
              <a:t>Collected for Head of Household and all adult Household members.  </a:t>
            </a:r>
          </a:p>
          <a:p>
            <a:pPr marL="342900" indent="-342900">
              <a:spcBef>
                <a:spcPts val="1100"/>
              </a:spcBef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222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1E1938-6D2A-FC99-659C-BC76D3C688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505AC-1184-9561-009E-6F7C4E0AB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Enrollment CoC Code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AA3748-E6CA-E52B-BD09-673117B18374}"/>
              </a:ext>
            </a:extLst>
          </p:cNvPr>
          <p:cNvSpPr txBox="1"/>
          <p:nvPr/>
        </p:nvSpPr>
        <p:spPr>
          <a:xfrm>
            <a:off x="829318" y="2014639"/>
            <a:ext cx="8050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Why is this Important?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E3DEDD-CE61-D858-1195-B844EBCB7733}"/>
              </a:ext>
            </a:extLst>
          </p:cNvPr>
          <p:cNvSpPr txBox="1"/>
          <p:nvPr/>
        </p:nvSpPr>
        <p:spPr>
          <a:xfrm>
            <a:off x="829318" y="2828397"/>
            <a:ext cx="7025565" cy="28674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en-US" b="1" dirty="0"/>
              <a:t>Reporting by CoC: </a:t>
            </a:r>
            <a:r>
              <a:rPr lang="en-US" dirty="0"/>
              <a:t>By selecting a specific CoC code, users can analyze data specific to that region, allowing for comparisons across different CoCs within a larger system</a:t>
            </a:r>
          </a:p>
          <a:p>
            <a:pPr marL="342900" indent="-342900"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en-US" b="1" dirty="0"/>
              <a:t>Data Integrity:</a:t>
            </a:r>
            <a:r>
              <a:rPr lang="en-US" dirty="0"/>
              <a:t> Using the Enrollment CoC Code helps maintain data integrity by preventing mixing of client data from different CoCs within reports. </a:t>
            </a:r>
          </a:p>
          <a:p>
            <a:pPr marL="342900" indent="-342900"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en-US" b="1" dirty="0"/>
              <a:t>Data Filtering: </a:t>
            </a:r>
            <a:r>
              <a:rPr lang="en-US" dirty="0"/>
              <a:t>When generating reports, the system uses the Enrollment CoC Code to only pull data from clients enrolled within that specific CoC, ensuring that only relevant information is displayed.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846676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9EBD68-F929-072E-E06B-630BF7A82D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1DFA5-7D90-D3B6-6702-D220E3F1C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Enrollment CoC Code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D99E7A-4356-737E-573C-7058DD0FCE36}"/>
              </a:ext>
            </a:extLst>
          </p:cNvPr>
          <p:cNvSpPr txBox="1"/>
          <p:nvPr/>
        </p:nvSpPr>
        <p:spPr>
          <a:xfrm>
            <a:off x="822960" y="1985545"/>
            <a:ext cx="8050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Importance for Reporting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22C2AF-F635-9A01-9162-18C93F474B36}"/>
              </a:ext>
            </a:extLst>
          </p:cNvPr>
          <p:cNvSpPr txBox="1"/>
          <p:nvPr/>
        </p:nvSpPr>
        <p:spPr>
          <a:xfrm>
            <a:off x="829318" y="2828397"/>
            <a:ext cx="7025565" cy="2731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en-US" dirty="0"/>
              <a:t>Significantly impacts reports by determining which CoC data is included, allowing for accurate reporting specific to a particular geographic area</a:t>
            </a:r>
          </a:p>
          <a:p>
            <a:pPr marL="342900" indent="-342900"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en-US" dirty="0"/>
              <a:t>Ensures that only client data from within the CoC’s boundaries is used in generated reports</a:t>
            </a:r>
          </a:p>
          <a:p>
            <a:pPr marL="342900" indent="-342900"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en-US" dirty="0"/>
              <a:t>Ensures that data is pulled correctly on project level and agency level reports. </a:t>
            </a:r>
          </a:p>
          <a:p>
            <a:pPr marL="342900" indent="-342900">
              <a:spcBef>
                <a:spcPts val="1100"/>
              </a:spcBef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2241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1F99E0-E628-1B9E-92EF-12D0948AF6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0B39B-F035-494C-BA7E-1B554271D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Enrollment CoC Code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05AEC7-F686-9E0F-99F6-5205556D80F0}"/>
              </a:ext>
            </a:extLst>
          </p:cNvPr>
          <p:cNvSpPr txBox="1"/>
          <p:nvPr/>
        </p:nvSpPr>
        <p:spPr>
          <a:xfrm>
            <a:off x="829318" y="2014639"/>
            <a:ext cx="8050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Why is this Important?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27BA16-EEA7-E8DC-8097-238E374D8471}"/>
              </a:ext>
            </a:extLst>
          </p:cNvPr>
          <p:cNvSpPr txBox="1"/>
          <p:nvPr/>
        </p:nvSpPr>
        <p:spPr>
          <a:xfrm>
            <a:off x="829318" y="2828397"/>
            <a:ext cx="7025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100"/>
              </a:spcBef>
              <a:buFont typeface="Arial" panose="020B0604020202020204" pitchFamily="34" charset="0"/>
              <a:buChar char="•"/>
            </a:pPr>
            <a:r>
              <a:rPr lang="en-US" dirty="0"/>
              <a:t>Has a significant impact on the System Performance Measures (SPM) and Longitudinal System Analysis (LSA) report output and submission.</a:t>
            </a:r>
          </a:p>
        </p:txBody>
      </p:sp>
    </p:spTree>
    <p:extLst>
      <p:ext uri="{BB962C8B-B14F-4D97-AF65-F5344CB8AC3E}">
        <p14:creationId xmlns:p14="http://schemas.microsoft.com/office/powerpoint/2010/main" val="4045051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777081-8269-BFA2-E528-2024564C80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B5EDD-5D18-A36B-5F43-1FCA9AB54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Housing Move-in Date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A3ED69-730B-5C45-C7FB-B705DC909227}"/>
              </a:ext>
            </a:extLst>
          </p:cNvPr>
          <p:cNvSpPr txBox="1"/>
          <p:nvPr/>
        </p:nvSpPr>
        <p:spPr>
          <a:xfrm>
            <a:off x="760871" y="2273896"/>
            <a:ext cx="702556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The date the client moved into permanent housing. 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Must be entered if/when a household moves into any type of permanent housing, to differentiate between clients who are housed and those who are experiencing homelessness at different points during their enrollment.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1429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DA7AAB-1CA4-B075-B70D-0D935ADD7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5049E-7095-A4F7-907D-419B3D48A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Housing Move-in Date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F86599-4A9B-C8F6-1048-1124C7164E7F}"/>
              </a:ext>
            </a:extLst>
          </p:cNvPr>
          <p:cNvSpPr txBox="1"/>
          <p:nvPr/>
        </p:nvSpPr>
        <p:spPr>
          <a:xfrm>
            <a:off x="891786" y="3006240"/>
            <a:ext cx="702556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A lease arrangement has been made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The client has a key or entry ability to the unit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The client has physically slept in the unit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DF1367-CBA6-7BAC-E42F-B6647F9B2284}"/>
              </a:ext>
            </a:extLst>
          </p:cNvPr>
          <p:cNvSpPr txBox="1"/>
          <p:nvPr/>
        </p:nvSpPr>
        <p:spPr>
          <a:xfrm>
            <a:off x="891786" y="2244612"/>
            <a:ext cx="4725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“Move-in” Definition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A563A9-CAA6-29E8-A67B-94BB8809D8B7}"/>
              </a:ext>
            </a:extLst>
          </p:cNvPr>
          <p:cNvSpPr txBox="1"/>
          <p:nvPr/>
        </p:nvSpPr>
        <p:spPr>
          <a:xfrm>
            <a:off x="1539119" y="4935974"/>
            <a:ext cx="6111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Please Note: This date may or may not align with the lease date</a:t>
            </a:r>
          </a:p>
        </p:txBody>
      </p:sp>
    </p:spTree>
    <p:extLst>
      <p:ext uri="{BB962C8B-B14F-4D97-AF65-F5344CB8AC3E}">
        <p14:creationId xmlns:p14="http://schemas.microsoft.com/office/powerpoint/2010/main" val="3699290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04801-5950-EB61-1276-E2134C9D32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771CA-5E65-C558-0766-ED91519E4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Housing Move-in Date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E929AE-D404-EF26-707D-AAFD9338E1F7}"/>
              </a:ext>
            </a:extLst>
          </p:cNvPr>
          <p:cNvSpPr txBox="1"/>
          <p:nvPr/>
        </p:nvSpPr>
        <p:spPr>
          <a:xfrm>
            <a:off x="822960" y="2884224"/>
            <a:ext cx="7025565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The HMID is used to identify whether or not a client is permanently housed by referring to the date the client physically moved into housing. 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Since reducing the number of people in homelessness is central to why we collect data, the HMID is critical in order to signal a change between unhoused and housed. 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Incorrectly recording this data element will result in errors and/or inaccurate data on the various reports throughout the CoC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83937A-F7E0-FA00-8742-7E6B5F020D14}"/>
              </a:ext>
            </a:extLst>
          </p:cNvPr>
          <p:cNvSpPr txBox="1"/>
          <p:nvPr/>
        </p:nvSpPr>
        <p:spPr>
          <a:xfrm>
            <a:off x="822960" y="2204035"/>
            <a:ext cx="4725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Why is this important? </a:t>
            </a:r>
          </a:p>
        </p:txBody>
      </p:sp>
    </p:spTree>
    <p:extLst>
      <p:ext uri="{BB962C8B-B14F-4D97-AF65-F5344CB8AC3E}">
        <p14:creationId xmlns:p14="http://schemas.microsoft.com/office/powerpoint/2010/main" val="3782343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E45C96-899F-0C1C-58AA-BF8BD14872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174F1-4342-DBA0-C872-6EAEB9D1C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Housing Move-in Date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0C2820-DD79-48B8-3638-4C72441DC3EC}"/>
              </a:ext>
            </a:extLst>
          </p:cNvPr>
          <p:cNvSpPr txBox="1"/>
          <p:nvPr/>
        </p:nvSpPr>
        <p:spPr>
          <a:xfrm>
            <a:off x="829318" y="2828397"/>
            <a:ext cx="702556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If the client is not permanently housed as of the </a:t>
            </a:r>
            <a:r>
              <a:rPr lang="en-US" b="1" dirty="0"/>
              <a:t>Project Start Date</a:t>
            </a:r>
            <a:r>
              <a:rPr lang="en-US" dirty="0"/>
              <a:t>, you will want to make sure the value for </a:t>
            </a:r>
            <a:r>
              <a:rPr lang="en-US" b="1" dirty="0"/>
              <a:t>HMID</a:t>
            </a:r>
            <a:r>
              <a:rPr lang="en-US" dirty="0"/>
              <a:t> is blank. If there is an existing value from another program, you will want to clear the previous value. 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The </a:t>
            </a:r>
            <a:r>
              <a:rPr lang="en-US" b="1" dirty="0"/>
              <a:t>HMID</a:t>
            </a:r>
            <a:r>
              <a:rPr lang="en-US" dirty="0"/>
              <a:t> needs to be answered for the </a:t>
            </a:r>
            <a:r>
              <a:rPr lang="en-US" b="1" dirty="0"/>
              <a:t>Head of Household only</a:t>
            </a:r>
            <a:r>
              <a:rPr lang="en-US" dirty="0"/>
              <a:t>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860E9C-368A-C0EE-ED77-4B1151AC2E58}"/>
              </a:ext>
            </a:extLst>
          </p:cNvPr>
          <p:cNvSpPr txBox="1"/>
          <p:nvPr/>
        </p:nvSpPr>
        <p:spPr>
          <a:xfrm>
            <a:off x="829318" y="1979258"/>
            <a:ext cx="7485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Entering the HMID in Community Services (HMIS) </a:t>
            </a:r>
          </a:p>
        </p:txBody>
      </p:sp>
    </p:spTree>
    <p:extLst>
      <p:ext uri="{BB962C8B-B14F-4D97-AF65-F5344CB8AC3E}">
        <p14:creationId xmlns:p14="http://schemas.microsoft.com/office/powerpoint/2010/main" val="2260220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3C56E-4DB6-2B31-99EB-B53B8BB1D5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5C3DD-102B-BDF8-4BA8-FD18B057D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Housing Move-in Date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8A28AC-8564-A6CE-3960-51198434F2C6}"/>
              </a:ext>
            </a:extLst>
          </p:cNvPr>
          <p:cNvSpPr txBox="1"/>
          <p:nvPr/>
        </p:nvSpPr>
        <p:spPr>
          <a:xfrm>
            <a:off x="893618" y="2360338"/>
            <a:ext cx="7025565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endParaRPr lang="en-US" dirty="0"/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Collected for </a:t>
            </a:r>
            <a:r>
              <a:rPr lang="en-US" b="1" dirty="0"/>
              <a:t>Permanent Supportive Housing </a:t>
            </a:r>
            <a:r>
              <a:rPr lang="en-US" dirty="0"/>
              <a:t>and </a:t>
            </a:r>
            <a:r>
              <a:rPr lang="en-US" b="1" dirty="0"/>
              <a:t>Rapid Rehousing </a:t>
            </a:r>
            <a:r>
              <a:rPr lang="en-US" dirty="0"/>
              <a:t>projects only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Must be a date occurring on or between the </a:t>
            </a:r>
            <a:r>
              <a:rPr lang="en-US" b="1" dirty="0"/>
              <a:t>‘Project Start Date’ </a:t>
            </a:r>
            <a:r>
              <a:rPr lang="en-US" dirty="0"/>
              <a:t>and </a:t>
            </a:r>
            <a:r>
              <a:rPr lang="en-US" b="1" dirty="0"/>
              <a:t>‘Project Exit Date’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Documented in the Entry Assessment if Client is </a:t>
            </a:r>
            <a:r>
              <a:rPr lang="en-US" b="1" dirty="0"/>
              <a:t>housed</a:t>
            </a:r>
            <a:r>
              <a:rPr lang="en-US" dirty="0"/>
              <a:t> at entry. 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Documented in an Update Assessment if client is </a:t>
            </a:r>
            <a:r>
              <a:rPr lang="en-US" b="1" dirty="0"/>
              <a:t>unhoused</a:t>
            </a:r>
            <a:r>
              <a:rPr lang="en-US" dirty="0"/>
              <a:t> at entry. 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70FCC8-3E9F-2DA4-F412-C4D974F877BF}"/>
              </a:ext>
            </a:extLst>
          </p:cNvPr>
          <p:cNvSpPr txBox="1"/>
          <p:nvPr/>
        </p:nvSpPr>
        <p:spPr>
          <a:xfrm>
            <a:off x="829318" y="1979258"/>
            <a:ext cx="7485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Entering the HMID in Community Services (HMIS) </a:t>
            </a:r>
          </a:p>
        </p:txBody>
      </p:sp>
    </p:spTree>
    <p:extLst>
      <p:ext uri="{BB962C8B-B14F-4D97-AF65-F5344CB8AC3E}">
        <p14:creationId xmlns:p14="http://schemas.microsoft.com/office/powerpoint/2010/main" val="3160652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7B40CC-77D1-D4A1-ECAB-8AD09A34A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2B53D-5C42-EB31-7848-5AB8CB830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Housing Move-in Date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66B2C4-781A-37FB-95C1-93E7E1D54F4A}"/>
              </a:ext>
            </a:extLst>
          </p:cNvPr>
          <p:cNvSpPr txBox="1"/>
          <p:nvPr/>
        </p:nvSpPr>
        <p:spPr>
          <a:xfrm>
            <a:off x="822960" y="2705398"/>
            <a:ext cx="702556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US" dirty="0"/>
              <a:t>If client vacates a housing situation, and the project stops paying rental assistance staff should exit the client from the project with a </a:t>
            </a:r>
            <a:r>
              <a:rPr lang="en-US" b="1" dirty="0"/>
              <a:t>Project Exit Date</a:t>
            </a:r>
            <a:r>
              <a:rPr lang="en-US" dirty="0"/>
              <a:t> and </a:t>
            </a:r>
            <a:r>
              <a:rPr lang="en-US" b="1" dirty="0"/>
              <a:t>Destination.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US" dirty="0"/>
              <a:t>Staff should then create a new </a:t>
            </a:r>
            <a:r>
              <a:rPr lang="en-US" b="1" dirty="0"/>
              <a:t>Project Start Date </a:t>
            </a:r>
            <a:r>
              <a:rPr lang="en-US" dirty="0"/>
              <a:t>in a second enrollment for the client on the same or following day. 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US" dirty="0"/>
              <a:t>The Prior Living Situation in the new enrollment must reflect the location where the client slept the night before the new </a:t>
            </a:r>
            <a:r>
              <a:rPr lang="en-US" b="1" dirty="0"/>
              <a:t>Project Start Date.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US" dirty="0"/>
              <a:t>A new </a:t>
            </a:r>
            <a:r>
              <a:rPr lang="en-US" b="1" dirty="0"/>
              <a:t>HMID</a:t>
            </a:r>
            <a:r>
              <a:rPr lang="en-US" dirty="0"/>
              <a:t> will be recorded once a new housing unit is secured.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F71C45-6F12-846F-C9CF-A174A2CDCF76}"/>
              </a:ext>
            </a:extLst>
          </p:cNvPr>
          <p:cNvSpPr txBox="1"/>
          <p:nvPr/>
        </p:nvSpPr>
        <p:spPr>
          <a:xfrm>
            <a:off x="822960" y="1990547"/>
            <a:ext cx="7614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How to document a client who vacates a housing situation</a:t>
            </a:r>
          </a:p>
        </p:txBody>
      </p:sp>
    </p:spTree>
    <p:extLst>
      <p:ext uri="{BB962C8B-B14F-4D97-AF65-F5344CB8AC3E}">
        <p14:creationId xmlns:p14="http://schemas.microsoft.com/office/powerpoint/2010/main" val="3653147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9B0987-B7E5-4780-627B-F11E34456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F33D4-082D-FC12-EDE3-62E09DECC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Housing Move-in Date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DB1E84-035A-7813-796C-1E4DC5B57FFF}"/>
              </a:ext>
            </a:extLst>
          </p:cNvPr>
          <p:cNvSpPr txBox="1"/>
          <p:nvPr/>
        </p:nvSpPr>
        <p:spPr>
          <a:xfrm>
            <a:off x="829318" y="2828397"/>
            <a:ext cx="702556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If client moves directly from one unit into another, with no days of homelessness in between, it is not necessary to exit and re-enter them.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Client’s </a:t>
            </a:r>
            <a:r>
              <a:rPr lang="en-US" b="1" dirty="0"/>
              <a:t>HMID</a:t>
            </a:r>
            <a:r>
              <a:rPr lang="en-US" dirty="0"/>
              <a:t> would still accurately reflect the day they entered permanent housing within that enrollment record.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2F71FE-D816-D550-B11B-06E47D69559F}"/>
              </a:ext>
            </a:extLst>
          </p:cNvPr>
          <p:cNvSpPr txBox="1"/>
          <p:nvPr/>
        </p:nvSpPr>
        <p:spPr>
          <a:xfrm>
            <a:off x="822960" y="1990547"/>
            <a:ext cx="7614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How to document a client who moves housing units</a:t>
            </a:r>
          </a:p>
        </p:txBody>
      </p:sp>
    </p:spTree>
    <p:extLst>
      <p:ext uri="{BB962C8B-B14F-4D97-AF65-F5344CB8AC3E}">
        <p14:creationId xmlns:p14="http://schemas.microsoft.com/office/powerpoint/2010/main" val="2305623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A2591A-0CBE-ED9E-1EEF-C09E94519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126C9-1E36-8EEF-4779-B8917B1DA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+mn-lt"/>
              </a:rPr>
              <a:t>Housing Move-in Date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C66FC8-34AA-255C-134A-71CE545D889D}"/>
              </a:ext>
            </a:extLst>
          </p:cNvPr>
          <p:cNvSpPr txBox="1"/>
          <p:nvPr/>
        </p:nvSpPr>
        <p:spPr>
          <a:xfrm>
            <a:off x="829318" y="2828397"/>
            <a:ext cx="702556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If a client is transferred into a PSH, RRH, or other permanent housing project having already moved into a permanent housing unit, the client’s </a:t>
            </a:r>
            <a:r>
              <a:rPr lang="en-US" b="1" dirty="0"/>
              <a:t>Project Start Date</a:t>
            </a:r>
            <a:r>
              <a:rPr lang="en-US" dirty="0"/>
              <a:t> and </a:t>
            </a:r>
            <a:r>
              <a:rPr lang="en-US" b="1" dirty="0"/>
              <a:t>HMID </a:t>
            </a:r>
            <a:r>
              <a:rPr lang="en-US" dirty="0"/>
              <a:t>will be the same date. 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The </a:t>
            </a:r>
            <a:r>
              <a:rPr lang="en-US" b="1" dirty="0"/>
              <a:t>'Housing Move-in Date' </a:t>
            </a:r>
            <a:r>
              <a:rPr lang="en-US" dirty="0"/>
              <a:t>should not show the original move-in date because it's meant to clearly show the client's status (whether they are housed or unhoused) during their enrollment.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B92257-8DB1-736D-845F-950456230F12}"/>
              </a:ext>
            </a:extLst>
          </p:cNvPr>
          <p:cNvSpPr txBox="1"/>
          <p:nvPr/>
        </p:nvSpPr>
        <p:spPr>
          <a:xfrm>
            <a:off x="749582" y="1979258"/>
            <a:ext cx="8050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Document Clients transferring from one PH project to another</a:t>
            </a:r>
          </a:p>
        </p:txBody>
      </p:sp>
    </p:spTree>
    <p:extLst>
      <p:ext uri="{BB962C8B-B14F-4D97-AF65-F5344CB8AC3E}">
        <p14:creationId xmlns:p14="http://schemas.microsoft.com/office/powerpoint/2010/main" val="196422394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2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007EC4"/>
      </a:accent1>
      <a:accent2>
        <a:srgbClr val="00629B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10584A7639E941826AAD9FF810E2E3" ma:contentTypeVersion="14" ma:contentTypeDescription="Create a new document." ma:contentTypeScope="" ma:versionID="b1f4a12fd11235558483e2255c28c4f9">
  <xsd:schema xmlns:xsd="http://www.w3.org/2001/XMLSchema" xmlns:xs="http://www.w3.org/2001/XMLSchema" xmlns:p="http://schemas.microsoft.com/office/2006/metadata/properties" xmlns:ns2="715de531-9453-427e-aae0-3512340bb9d7" xmlns:ns3="13619e7c-3aa4-45ca-ba19-3dbcf6a46ae8" targetNamespace="http://schemas.microsoft.com/office/2006/metadata/properties" ma:root="true" ma:fieldsID="1b85da09fc16e66f8a8ff139f36c9442" ns2:_="" ns3:_="">
    <xsd:import namespace="715de531-9453-427e-aae0-3512340bb9d7"/>
    <xsd:import namespace="13619e7c-3aa4-45ca-ba19-3dbcf6a46a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5de531-9453-427e-aae0-3512340bb9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ee632845-b826-4789-b9e5-cd958a1720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619e7c-3aa4-45ca-ba19-3dbcf6a46a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881f308-893e-4d98-b9bc-5f34e6111ad8}" ma:internalName="TaxCatchAll" ma:showField="CatchAllData" ma:web="13619e7c-3aa4-45ca-ba19-3dbcf6a46a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3619e7c-3aa4-45ca-ba19-3dbcf6a46ae8" xsi:nil="true"/>
    <lcf76f155ced4ddcb4097134ff3c332f xmlns="715de531-9453-427e-aae0-3512340bb9d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3A7212A-1F83-4DFC-B954-8E76D924DF7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CE2ABAC-BEDA-48DB-AF5A-39CBA4864E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5de531-9453-427e-aae0-3512340bb9d7"/>
    <ds:schemaRef ds:uri="13619e7c-3aa4-45ca-ba19-3dbcf6a46ae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49A574F-A230-4AA3-9B7E-4C326AB99FDD}">
  <ds:schemaRefs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13619e7c-3aa4-45ca-ba19-3dbcf6a46ae8"/>
    <ds:schemaRef ds:uri="http://purl.org/dc/terms/"/>
    <ds:schemaRef ds:uri="http://purl.org/dc/elements/1.1/"/>
    <ds:schemaRef ds:uri="715de531-9453-427e-aae0-3512340bb9d7"/>
    <ds:schemaRef ds:uri="http://www.w3.org/XML/1998/namespace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3345</TotalTime>
  <Words>1212</Words>
  <Application>Microsoft Office PowerPoint</Application>
  <PresentationFormat>On-screen Show (4:3)</PresentationFormat>
  <Paragraphs>94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Retrospect</vt:lpstr>
      <vt:lpstr>            HMIS Refresher Training  </vt:lpstr>
      <vt:lpstr>Housing Move-in Date</vt:lpstr>
      <vt:lpstr>Housing Move-in Date</vt:lpstr>
      <vt:lpstr>Housing Move-in Date</vt:lpstr>
      <vt:lpstr>Housing Move-in Date</vt:lpstr>
      <vt:lpstr>Housing Move-in Date</vt:lpstr>
      <vt:lpstr>Housing Move-in Date</vt:lpstr>
      <vt:lpstr>Housing Move-in Date</vt:lpstr>
      <vt:lpstr>Housing Move-in Date</vt:lpstr>
      <vt:lpstr>Households in HMIS</vt:lpstr>
      <vt:lpstr>Households in HMIS</vt:lpstr>
      <vt:lpstr>Households in HMIS</vt:lpstr>
      <vt:lpstr>Households in HMIS</vt:lpstr>
      <vt:lpstr>Relationship to Head of Household</vt:lpstr>
      <vt:lpstr>Relationship to Head of Household</vt:lpstr>
      <vt:lpstr>Enrollment CoC Code</vt:lpstr>
      <vt:lpstr>Enrollment CoC Code</vt:lpstr>
      <vt:lpstr>Enrollment CoC Code</vt:lpstr>
      <vt:lpstr>Enrollment CoC Code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Kinnic Eagan</dc:creator>
  <cp:lastModifiedBy>John Dawkins</cp:lastModifiedBy>
  <cp:revision>13</cp:revision>
  <dcterms:created xsi:type="dcterms:W3CDTF">2015-06-24T22:27:06Z</dcterms:created>
  <dcterms:modified xsi:type="dcterms:W3CDTF">2024-11-27T19:34:09Z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0x010100D810584A7639E941826AAD9FF810E2E3</vt:lpwstr>
  </property>
  <property fmtid="{D5CDD505-2E9C-101B-9397-08002B2CF9AE}" pid="3" name="MediaServiceImageTags">
    <vt:lpwstr/>
  </property>
</Properties>
</file>