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7" r:id="rId6"/>
    <p:sldId id="299" r:id="rId7"/>
    <p:sldId id="300" r:id="rId8"/>
    <p:sldId id="301" r:id="rId9"/>
    <p:sldId id="302" r:id="rId10"/>
    <p:sldId id="314" r:id="rId11"/>
    <p:sldId id="294" r:id="rId12"/>
    <p:sldId id="295" r:id="rId13"/>
    <p:sldId id="303" r:id="rId14"/>
    <p:sldId id="304" r:id="rId15"/>
    <p:sldId id="305" r:id="rId16"/>
    <p:sldId id="306" r:id="rId17"/>
    <p:sldId id="309" r:id="rId18"/>
    <p:sldId id="308" r:id="rId19"/>
    <p:sldId id="307" r:id="rId20"/>
    <p:sldId id="290" r:id="rId21"/>
    <p:sldId id="315" r:id="rId22"/>
    <p:sldId id="316" r:id="rId23"/>
    <p:sldId id="317" r:id="rId24"/>
    <p:sldId id="318" r:id="rId25"/>
    <p:sldId id="319" r:id="rId26"/>
    <p:sldId id="320" r:id="rId27"/>
    <p:sldId id="310" r:id="rId28"/>
    <p:sldId id="311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12" r:id="rId37"/>
    <p:sldId id="313" r:id="rId38"/>
    <p:sldId id="32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5646" autoAdjust="0"/>
  </p:normalViewPr>
  <p:slideViewPr>
    <p:cSldViewPr snapToGrid="0">
      <p:cViewPr varScale="1">
        <p:scale>
          <a:sx n="104" d="100"/>
          <a:sy n="104" d="100"/>
        </p:scale>
        <p:origin x="822" y="132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CBF81-4797-2511-92E3-C2DD1764D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6CC41A-C778-EF73-B7EA-C501D06F5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BDF742-BAA1-A447-7FA0-636FA53E9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81AA4-7F46-3BB5-D546-465F50F65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01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A085A-781E-E63E-7273-9693C14C4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6C96A-E11A-A890-44EF-1EE04C6DC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E2DE7E-1D07-9483-CFA8-FBCC819E64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3C104-B9E6-2D58-E53A-FD59A78E5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47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F5BAF-1712-B741-921E-BAB160391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E27BB2-7333-ECB2-FDDA-04A9A3A64D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D3C99-75A6-7041-A770-CEA6504A6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1AE43-1222-4B5F-4E85-BC84894FE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09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73EAF-0266-49A2-71AC-21E24BF96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2A73B2-756C-E966-7623-31CA776B3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9BFAE3-CA12-B194-BA44-AB4E23A46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54A3A-5EA5-3DB7-72BD-DEB3F6B21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8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9A9C3-A4AE-FFD6-BB5D-A50BBB224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88ED48-6EBC-0210-1A61-90BB10E7A7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06DB0A-C918-6E94-381E-0D7686ED0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0D6EC-15E2-D23A-8013-F0E842E77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05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89318-5DB0-2DD0-82B2-A8FFEBA5E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887105-4366-A179-5CF9-2DD9E4961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9E71D1-DF82-BCDD-2F19-BCA661AA6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738-B0EC-C13B-0E6C-35EEEFC63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72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4A49E-251D-5230-C9D1-85DF57FC5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FE47C-C5D7-290F-FE6A-C051543551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93E05F-F384-67D8-DE2E-FD3D9DB6D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67EA6-9DDF-291F-3CAA-10A31970B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19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86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7F057-0283-AFD3-9F7F-A9FBD988B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7E269C-5E71-DD5B-C8F6-1C34B1EFE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FA5CB-0F22-41A0-C450-804AC0CBE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48B74-7B18-2397-9C55-9BBB55E83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95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E5C08-8FEB-4D6F-E04A-D9A1D8AC4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40EEB3-FC5F-4B53-7CF0-992D1DDD5A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FB7DCA-94B8-4430-7837-B546D6DD28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2FBEF-21EC-5B01-D7EC-5D4E1B53A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41C58-AF40-381A-D318-985E0E939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C4DF1-D1B9-AF72-0B77-655FFA352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70308-05A8-EF45-04BC-40329BBA1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47C7D-82E0-0CAD-3DCC-B854CC5BB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53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1646E-10B1-89E1-EE74-AA164F31C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B9A6A7-326E-3DA8-6AC0-507E13B83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6ADD85-9EE9-ABDB-253A-D5FB4065B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C7DDE-957D-5392-CF8B-0C4522EEF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07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650BC-33B8-AFA4-0DAA-7ADD8DCBF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11F81D-FFB3-3735-AC62-EBCEB0BD0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250786-6140-56B3-25DD-A28DD84CE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8A12D-B25F-10B9-3D35-D1F8374E8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29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7D745-696F-99E4-4E34-BC4B6EA69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0D0CB6-984B-F96A-E77A-801BD5ECC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EDFE6-DF59-970A-7DD2-1DB015B7D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349FC-0A3A-323B-1856-D2899B980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21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B54FA-F82A-9710-C5D9-606C39C38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4B7686-9831-219B-7616-CF051980C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80C358-ACF8-4BE2-C443-0FD9CB956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5E006-A4AC-D9D1-918A-92B40A82A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84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C7DE0-0254-6564-A38F-80D867297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16D57B-9CAD-2704-1E90-9C36C7B897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0B36E9-1B57-8BCB-C598-6746064D5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F6B62-E353-B47D-0076-05D14C0AE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07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15C28-4F78-A27A-78F7-4798FAAE3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4946FE-D39E-A4D4-749D-4B7D5220C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9D70F-336D-6F00-E513-923265D1A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E9706-C807-6ED1-3672-88A325142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52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DDDC1-38F0-6B2F-4148-3DED57769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0DE8E6-DADC-FFBD-AED1-F587364BD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EFBB13-1184-40B5-537E-E319F7CA0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F92DE-1D9D-9EA4-85A0-BB561E8BD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26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059F3-BF01-D8F6-16ED-F6A9FA264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ABD489-9476-26F0-8165-1879B9AA6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75D794-FC91-1F9C-665C-AC5B815DA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EAC23-66B4-FBC9-813D-81E7433D3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08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8D773-9A1D-42FE-1163-DEE29B127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23B48-4783-C2FD-819C-9D597A7E9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66BDA-8820-FD92-BE18-5E9EEF453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E011E-CEDA-5845-1EC1-7D861F163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12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D6FB3-C04D-A139-517E-99D2418FA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28A7E8-4905-8C94-E887-72DB3B28E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EF5DD-3E33-454C-6037-FC9E84DA1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ED998-BFBB-088B-54FD-D22570D05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660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681B7-077C-D0E7-CC01-F7BA20039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306A82-33D7-97C6-30AD-A374A55C3C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C55530-20AD-17AA-9F06-9B4DC5091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BE142-9F5E-DEEE-75CC-1739F3993D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838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75CD6-4643-626C-5A2F-A32024457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CEB616-9B9B-B846-8808-6C6B514A1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152CB2-773F-4D8C-5BEE-2D082A270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8D88-6A9C-2510-3EC6-F5C482E0E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54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111FF-1DD1-0AF2-C891-DEAB0FB86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7BCDB-690E-D45D-79FC-9D3C23531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49EA89-11DC-7851-589B-141D70136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4667F-E818-413F-00F9-1EA81B777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366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FB0F0-02FA-12C2-16DE-B661DA863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FC3BEB-77D3-6561-E17F-645793BB6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14588F-180D-200D-8ACD-A69676065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CBD56-4E29-915A-6702-FDA504A5A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44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4BBF2-2D4E-98F2-E146-F026444AC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4A3D8-11A8-6533-4FD4-A7AFCD591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56DB73-2675-BE5C-D424-BC7D7FAC2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34F19-701D-733D-AFBF-1FAAABE77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05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0D9FB-069C-DCAA-FB11-47C5C0986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2922F5-8A24-9DC2-8AC4-7A80C69BD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7D861-7AA3-9F3E-6678-894749F4B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3D308-FCEA-66AE-A66C-134FD8586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4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CC266-CF43-9FAD-F2B0-23929B239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B8419C-6031-37D6-A1BA-C458B2EE13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EB92CB-0881-ABFC-3DA4-899202A1F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D2514-4A81-2B34-8608-DF9CCFC8A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33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C566C-CB33-086C-0311-BA853D18E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38C87E-DA00-2B49-F1E6-EE33BE732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3B4826-D398-D680-CB03-C02EB2DC7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1D78E-2B9F-CD2A-B3AC-DFB0A0076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26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54ACE-E089-2990-20CB-733685FE3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0C02EE-A579-C2CA-641A-88619C8D9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9FA42D-612A-408C-1CCC-757CC100C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2495D-D6D8-9993-0C6E-610717F0E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66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75C48-FB22-D1EF-3A01-4D39EA4EF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590D72-0018-06B3-3043-8013A92E7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1EBE10-0CEC-677A-1B3E-C40A8CF7D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DB299-D48B-E259-A6D4-013919AE7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13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86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7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>
            <a:norm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anchor="b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7200"/>
            <a:ext cx="9692640" cy="1371600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5E425B-455F-127B-1647-045FD094F15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67493" y="2087561"/>
            <a:ext cx="2693306" cy="389054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2000">
                <a:latin typeface="+mn-lt"/>
              </a:defRPr>
            </a:lvl2pPr>
            <a:lvl3pPr marL="914400" indent="0">
              <a:buNone/>
              <a:defRPr sz="2000">
                <a:latin typeface="+mn-lt"/>
              </a:defRPr>
            </a:lvl3pPr>
            <a:lvl4pPr marL="1371600" indent="0">
              <a:buNone/>
              <a:defRPr sz="2000">
                <a:latin typeface="+mn-lt"/>
              </a:defRPr>
            </a:lvl4pPr>
            <a:lvl5pPr marL="1828800" indent="0">
              <a:buNone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6400" y="2087563"/>
            <a:ext cx="6730274" cy="389054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9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9F46B00-4AE8-52A2-6926-FC2F5DD1F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364" y="0"/>
            <a:ext cx="12194364" cy="6858000"/>
            <a:chOff x="-2364" y="0"/>
            <a:chExt cx="12194364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rot="5400000">
              <a:off x="8580896" y="0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>
              <a:off x="-2364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2587417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489" y="457199"/>
            <a:ext cx="5943599" cy="1920240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BDFA0C-B372-969D-6C8A-F664A4BF8D41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823108" y="640080"/>
            <a:ext cx="4297680" cy="429768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347663" indent="0" algn="ctr"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marL="685800" indent="0" algn="ctr">
              <a:buFont typeface="Arial" panose="020B0604020202020204" pitchFamily="34" charset="0"/>
              <a:buNone/>
              <a:defRPr sz="2000">
                <a:latin typeface="+mn-lt"/>
              </a:defRPr>
            </a:lvl3pPr>
            <a:lvl4pPr marL="914400" indent="0" algn="ctr">
              <a:buFont typeface="Arial" panose="020B0604020202020204" pitchFamily="34" charset="0"/>
              <a:buNone/>
              <a:defRPr sz="2000">
                <a:latin typeface="+mn-lt"/>
              </a:defRPr>
            </a:lvl4pPr>
            <a:lvl5pPr marL="1143000" indent="0" algn="ctr">
              <a:buFont typeface="Arial" panose="020B0604020202020204" pitchFamily="34" charset="0"/>
              <a:buNone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8D2CC-EE75-85FA-1577-88C0BEC7B10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49490" y="2706369"/>
            <a:ext cx="5943600" cy="3383279"/>
          </a:xfrm>
        </p:spPr>
        <p:txBody>
          <a:bodyPr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46304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65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59" r:id="rId4"/>
    <p:sldLayoutId id="2147483668" r:id="rId5"/>
    <p:sldLayoutId id="2147483669" r:id="rId6"/>
    <p:sldLayoutId id="2147483677" r:id="rId7"/>
    <p:sldLayoutId id="2147483676" r:id="rId8"/>
    <p:sldLayoutId id="2147483661" r:id="rId9"/>
    <p:sldLayoutId id="2147483666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udexchange.info/resource/4447/esg-program-hmis-manual/" TargetMode="External"/><Relationship Id="rId3" Type="http://schemas.openxmlformats.org/officeDocument/2006/relationships/hyperlink" Target="https://www.hudexchange.info/resource/4445/coc-program-hmis-manual/" TargetMode="External"/><Relationship Id="rId7" Type="http://schemas.openxmlformats.org/officeDocument/2006/relationships/hyperlink" Target="https://www.hudexchange.info/resource/4450/va-programs-hmis-manual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hudexchange.info/resource/4448/rhy-program-hmis-manual/" TargetMode="External"/><Relationship Id="rId5" Type="http://schemas.openxmlformats.org/officeDocument/2006/relationships/hyperlink" Target="https://www.hudexchange.info/resource/4446/path-program-hmis-manual/" TargetMode="External"/><Relationship Id="rId4" Type="http://schemas.openxmlformats.org/officeDocument/2006/relationships/hyperlink" Target="https://www.hudexchange.info/resource/4449/hopwa-program-hmis-manual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exchange.info/resource/3824/hmis-data-dictionar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8639" y="1315989"/>
            <a:ext cx="7096933" cy="3830130"/>
          </a:xfrm>
        </p:spPr>
        <p:txBody>
          <a:bodyPr/>
          <a:lstStyle/>
          <a:p>
            <a:r>
              <a:rPr lang="en-US" dirty="0"/>
              <a:t>HUD HMIS </a:t>
            </a:r>
            <a:br>
              <a:rPr lang="en-US" dirty="0"/>
            </a:br>
            <a:r>
              <a:rPr lang="en-US" dirty="0"/>
              <a:t>Data Standards Manual Overview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9960B-7574-7780-A992-3CA0BA08A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FC39-9E3C-700E-E84B-E5222C3E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7200"/>
            <a:ext cx="9692640" cy="1371600"/>
          </a:xfrm>
        </p:spPr>
        <p:txBody>
          <a:bodyPr/>
          <a:lstStyle/>
          <a:p>
            <a:r>
              <a:rPr lang="en-US" dirty="0"/>
              <a:t>HUD Data Standards In Community Services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314A9C-6AFE-0E31-DF76-8EB9E9923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7801" y="1671200"/>
            <a:ext cx="6285391" cy="5160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36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BD23F-EC2E-9EAD-370C-AD63DAEF2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21FF-8BF0-B82A-18BC-1ADDEAA4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dirty="0"/>
              <a:t>Data Element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38F2A-8C70-C6C0-6F44-6BC830344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Every data element required by HUD and Federal partners stored within an HMIS is specified in this document. 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Each Project Descriptor Data Element, Universal Data Element, and Common Program Specific Data element in the HUD Data Standards Manual includes the following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67916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8736D-6227-BB85-D2C3-06CFEC8A3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1897-3648-DA50-06F7-5966528F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dirty="0"/>
              <a:t>Data Element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946B4-45C3-8D0E-B3A4-218483D4E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Rationale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Provides a basic explanation for data collection for the element and describes how the data are used in national or local reporting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Data Collection Instruction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– Provides instructions for data collection and entry. Each data element includes </a:t>
            </a:r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Who the data is collected about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Funder: Component-Program requiring the data to be collected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project types required to collect this data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and the </a:t>
            </a:r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Data Collection Stage. </a:t>
            </a:r>
            <a:endParaRPr lang="en-US" b="0" i="0" u="sng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3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576EE-491C-542E-C916-085BC30F1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D6B9-C576-8021-D559-CC313FE4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-645110"/>
            <a:ext cx="9779183" cy="1744415"/>
          </a:xfrm>
        </p:spPr>
        <p:txBody>
          <a:bodyPr/>
          <a:lstStyle/>
          <a:p>
            <a:r>
              <a:rPr lang="en-US" dirty="0"/>
              <a:t>Data Element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80866-717C-5484-19F1-3A7E30E3D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4" y="1482209"/>
            <a:ext cx="10036959" cy="4929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Data Collected About – The universe of client(s) for whom an element response is required (e.g., all clients, Head of Household, adults) 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Funder: Component- Program – Federal department, the program, and the program component which requires the collection of the element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Project Type Applicability – The HMIS project type(s) required to collect and report the data element</a:t>
            </a:r>
          </a:p>
        </p:txBody>
      </p:sp>
    </p:spTree>
    <p:extLst>
      <p:ext uri="{BB962C8B-B14F-4D97-AF65-F5344CB8AC3E}">
        <p14:creationId xmlns:p14="http://schemas.microsoft.com/office/powerpoint/2010/main" val="394353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E8899-9DC8-ADCC-8D20-921438023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9FB26-AE22-CE06-556D-68C383EE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-645110"/>
            <a:ext cx="9779183" cy="1744415"/>
          </a:xfrm>
        </p:spPr>
        <p:txBody>
          <a:bodyPr/>
          <a:lstStyle/>
          <a:p>
            <a:r>
              <a:rPr lang="en-US" dirty="0"/>
              <a:t>Data Element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7BC91-E660-72F8-B99A-D84F187E5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4" y="1482209"/>
            <a:ext cx="10036959" cy="4929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Collection Point – The point(s) at which the data must be able to be collected in an HMIS. </a:t>
            </a:r>
          </a:p>
          <a:p>
            <a:pPr marL="514350" indent="-514350" algn="l" rtl="0" fontAlgn="base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Record Creation </a:t>
            </a:r>
          </a:p>
          <a:p>
            <a:pPr marL="514350" indent="-514350" algn="l" rtl="0" fontAlgn="base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Project Start </a:t>
            </a:r>
          </a:p>
          <a:p>
            <a:pPr marL="514350" indent="-514350" algn="l" rtl="0" fontAlgn="base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Occurrence Point/Update</a:t>
            </a:r>
          </a:p>
          <a:p>
            <a:pPr marL="514350" indent="-514350" algn="l" rtl="0" fontAlgn="base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Annual Assessment</a:t>
            </a:r>
          </a:p>
          <a:p>
            <a:pPr marL="514350" indent="-514350" algn="l" rtl="0" fontAlgn="base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Project Exit</a:t>
            </a:r>
          </a:p>
        </p:txBody>
      </p:sp>
    </p:spTree>
    <p:extLst>
      <p:ext uri="{BB962C8B-B14F-4D97-AF65-F5344CB8AC3E}">
        <p14:creationId xmlns:p14="http://schemas.microsoft.com/office/powerpoint/2010/main" val="451250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5B4E0-7543-1E9B-1022-A27921227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6261-446F-EA9F-BD33-2E7CF372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-645110"/>
            <a:ext cx="9779183" cy="1744415"/>
          </a:xfrm>
        </p:spPr>
        <p:txBody>
          <a:bodyPr/>
          <a:lstStyle/>
          <a:p>
            <a:r>
              <a:rPr lang="en-US" dirty="0"/>
              <a:t>Response Descriptions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16E68-E0EB-1DD8-82A6-124DB047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4" y="1482209"/>
            <a:ext cx="10036959" cy="4929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Field Name – The names assigned to the element fields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Response Category/ Data Type – All response options associated with the field and their data type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Description – A brief explanation of the response option. </a:t>
            </a:r>
          </a:p>
          <a:p>
            <a:pPr lvl="1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Client Doesn’t Know</a:t>
            </a:r>
          </a:p>
          <a:p>
            <a:pPr lvl="1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Client Prefers not to Answer</a:t>
            </a:r>
          </a:p>
          <a:p>
            <a:pPr lvl="1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Data Not Collected</a:t>
            </a:r>
          </a:p>
        </p:txBody>
      </p:sp>
    </p:spTree>
    <p:extLst>
      <p:ext uri="{BB962C8B-B14F-4D97-AF65-F5344CB8AC3E}">
        <p14:creationId xmlns:p14="http://schemas.microsoft.com/office/powerpoint/2010/main" val="119529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C2C68-BAE1-6D1B-8F25-74F52DB71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3B5A5-A4AD-8A7C-428F-19C3A9EE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dirty="0"/>
              <a:t>Universal Data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97250-400E-D528-1496-8475EAF27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Required to be collected by all projects participating in HMIS, regardless of funding source. 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The basis for producing unduplicated estimates of the number of people experiencing homelessness. 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58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F9E134-98AA-3ECE-E40A-180C85AC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6622"/>
            <a:ext cx="4663439" cy="1653371"/>
          </a:xfrm>
        </p:spPr>
        <p:txBody>
          <a:bodyPr/>
          <a:lstStyle/>
          <a:p>
            <a:r>
              <a:rPr lang="en-US" sz="2400" dirty="0"/>
              <a:t>Universal Project Stay Elements (One or More Value(s) Per Client, One Value Per Project Stay)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5C0B-19FB-954B-532A-0A68CAC4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3.01 Name</a:t>
            </a:r>
          </a:p>
          <a:p>
            <a:pPr lvl="1"/>
            <a:r>
              <a:rPr lang="en-US" dirty="0"/>
              <a:t>3.02 Social Security Number</a:t>
            </a:r>
          </a:p>
          <a:p>
            <a:pPr lvl="1"/>
            <a:r>
              <a:rPr lang="en-US" dirty="0"/>
              <a:t>3.03 Date of Birth</a:t>
            </a:r>
          </a:p>
          <a:p>
            <a:pPr lvl="1"/>
            <a:r>
              <a:rPr lang="en-US" dirty="0"/>
              <a:t>3.04 Race and Ethnicity</a:t>
            </a:r>
          </a:p>
          <a:p>
            <a:pPr lvl="1"/>
            <a:r>
              <a:rPr lang="en-US" dirty="0"/>
              <a:t>3.06 Gender</a:t>
            </a:r>
          </a:p>
          <a:p>
            <a:pPr lvl="1"/>
            <a:r>
              <a:rPr lang="en-US" dirty="0"/>
              <a:t>3.07 Veteran Status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34351-9D9C-8C32-5CC0-3F19A1CAC03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023984"/>
            <a:ext cx="4663440" cy="3332832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3.08 Disabling Condition</a:t>
            </a:r>
          </a:p>
          <a:p>
            <a:pPr lvl="1"/>
            <a:r>
              <a:rPr lang="en-US" dirty="0"/>
              <a:t>3.10 Project Start Date</a:t>
            </a:r>
          </a:p>
          <a:p>
            <a:pPr lvl="1"/>
            <a:r>
              <a:rPr lang="en-US" dirty="0"/>
              <a:t>3.11 Project Exit Date</a:t>
            </a:r>
          </a:p>
          <a:p>
            <a:pPr lvl="1"/>
            <a:r>
              <a:rPr lang="en-US" dirty="0"/>
              <a:t>3.12 Destination</a:t>
            </a:r>
          </a:p>
          <a:p>
            <a:pPr lvl="1"/>
            <a:r>
              <a:rPr lang="en-US" dirty="0"/>
              <a:t>3.15 Relationship to Head of Household</a:t>
            </a:r>
          </a:p>
          <a:p>
            <a:pPr lvl="1"/>
            <a:r>
              <a:rPr lang="en-US" dirty="0"/>
              <a:t>3.16 Enrollment CoC</a:t>
            </a:r>
          </a:p>
          <a:p>
            <a:pPr lvl="1"/>
            <a:r>
              <a:rPr lang="en-US" dirty="0"/>
              <a:t>3.20 Housing Move-In Date</a:t>
            </a:r>
          </a:p>
          <a:p>
            <a:pPr lvl="1"/>
            <a:r>
              <a:rPr lang="en-US" dirty="0"/>
              <a:t>3.917 Prior Living Situation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1AB987E-3A85-A9B8-58E9-BACBF20CA680}"/>
              </a:ext>
            </a:extLst>
          </p:cNvPr>
          <p:cNvSpPr txBox="1">
            <a:spLocks/>
          </p:cNvSpPr>
          <p:nvPr/>
        </p:nvSpPr>
        <p:spPr>
          <a:xfrm>
            <a:off x="1167493" y="370613"/>
            <a:ext cx="4663439" cy="1653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Universal Identifier Elements (One and Only One per Client Record) </a:t>
            </a:r>
          </a:p>
        </p:txBody>
      </p:sp>
    </p:spTree>
    <p:extLst>
      <p:ext uri="{BB962C8B-B14F-4D97-AF65-F5344CB8AC3E}">
        <p14:creationId xmlns:p14="http://schemas.microsoft.com/office/powerpoint/2010/main" val="1265939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AB5FD-A2BD-0892-B392-6CB05DE12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D184DD-CBD7-D4AC-65FF-43909A16B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7212" y="130257"/>
            <a:ext cx="5649975" cy="6718452"/>
          </a:xfrm>
        </p:spPr>
      </p:pic>
    </p:spTree>
    <p:extLst>
      <p:ext uri="{BB962C8B-B14F-4D97-AF65-F5344CB8AC3E}">
        <p14:creationId xmlns:p14="http://schemas.microsoft.com/office/powerpoint/2010/main" val="311549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F7008-A3B4-BADA-16BA-92FE7D391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3401EF-B09C-2A88-86A1-A68410DEC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4219" y="1678347"/>
            <a:ext cx="8877673" cy="3501305"/>
          </a:xfrm>
        </p:spPr>
      </p:pic>
    </p:spTree>
    <p:extLst>
      <p:ext uri="{BB962C8B-B14F-4D97-AF65-F5344CB8AC3E}">
        <p14:creationId xmlns:p14="http://schemas.microsoft.com/office/powerpoint/2010/main" val="380599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HUD Data Standards &amp; Community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Navigating the Manual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Universal Data Elements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Program Specific Data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Federal Partner Program Data Elements</a:t>
            </a: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B7AA3-EFD6-157A-32BF-EDABDD26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38C486-5910-949D-4B7E-4E9D9D4E5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9603" y="499628"/>
            <a:ext cx="7033689" cy="6195563"/>
          </a:xfrm>
        </p:spPr>
      </p:pic>
    </p:spTree>
    <p:extLst>
      <p:ext uri="{BB962C8B-B14F-4D97-AF65-F5344CB8AC3E}">
        <p14:creationId xmlns:p14="http://schemas.microsoft.com/office/powerpoint/2010/main" val="4023438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DFF61-51E5-BE08-C12D-5C7B6EF6B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219E3C-F4B7-309D-7F6C-002723FCE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7240" y="294448"/>
            <a:ext cx="7435900" cy="6124194"/>
          </a:xfrm>
        </p:spPr>
      </p:pic>
    </p:spTree>
    <p:extLst>
      <p:ext uri="{BB962C8B-B14F-4D97-AF65-F5344CB8AC3E}">
        <p14:creationId xmlns:p14="http://schemas.microsoft.com/office/powerpoint/2010/main" val="2819678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AEC88-0E7D-2C14-3967-0FDB01083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C258EC-619D-5AB9-1A7C-DA3B49025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2566" y="405958"/>
            <a:ext cx="7566868" cy="5972539"/>
          </a:xfrm>
        </p:spPr>
      </p:pic>
    </p:spTree>
    <p:extLst>
      <p:ext uri="{BB962C8B-B14F-4D97-AF65-F5344CB8AC3E}">
        <p14:creationId xmlns:p14="http://schemas.microsoft.com/office/powerpoint/2010/main" val="3488808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8A4B1-75A3-7D9F-6F70-6D3C853E6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40ED0B-81ED-C7C4-CBD5-298CF40DF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537" y="646825"/>
            <a:ext cx="7821571" cy="5508647"/>
          </a:xfrm>
        </p:spPr>
      </p:pic>
    </p:spTree>
    <p:extLst>
      <p:ext uri="{BB962C8B-B14F-4D97-AF65-F5344CB8AC3E}">
        <p14:creationId xmlns:p14="http://schemas.microsoft.com/office/powerpoint/2010/main" val="267466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2F197-0DD2-9DA2-67B8-055F8EA39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3B06-2C95-A5D5-A3FB-80D5620A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dirty="0"/>
              <a:t>Program Specific Data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C0F1B-DB61-C3CE-12DF-6B43C6BC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lements that are required by at least one of the HMIS Federal Partner programs 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Some of the program specific data elements are collected across most Federal Partner programs. These are called “Common” Program Specific Data Elements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77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8DE7C-2547-1DDA-6F7D-9F26AA6A8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4D931D-4631-BE62-E8B6-B2239DEA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621" y="-81335"/>
            <a:ext cx="4663439" cy="1653371"/>
          </a:xfrm>
        </p:spPr>
        <p:txBody>
          <a:bodyPr/>
          <a:lstStyle/>
          <a:p>
            <a:r>
              <a:rPr lang="en-US" sz="2400" dirty="0"/>
              <a:t>Program Specific Data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72839-F0C5-12B6-1017-6A50CF7FC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3"/>
            <a:ext cx="4663439" cy="41016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4.02 Income and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4.03 Non-Cash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4.04 Health 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4.05 Physical Disability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4.06 Developmental Disability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4.07 Chronic Health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4.08 HIV/AIDS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4.09 Mental Health Disorder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4.10 Substance Use Disorder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4C4B7-4845-0F1E-95D1-6EBFB76C8F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4.11 Domestic Violence</a:t>
            </a:r>
          </a:p>
          <a:p>
            <a:pPr lvl="1"/>
            <a:r>
              <a:rPr lang="en-US" dirty="0"/>
              <a:t>4.12 Current Living Situation</a:t>
            </a:r>
          </a:p>
          <a:p>
            <a:pPr lvl="1"/>
            <a:r>
              <a:rPr lang="en-US" dirty="0"/>
              <a:t>4.13 Date of Engagement</a:t>
            </a:r>
          </a:p>
          <a:p>
            <a:pPr lvl="1"/>
            <a:r>
              <a:rPr lang="en-US" dirty="0"/>
              <a:t>4.14 Bed-Night Date</a:t>
            </a:r>
          </a:p>
          <a:p>
            <a:pPr lvl="1"/>
            <a:r>
              <a:rPr lang="en-US" dirty="0"/>
              <a:t>4.19 Coordinated Entry Assessment</a:t>
            </a:r>
          </a:p>
          <a:p>
            <a:pPr lvl="1"/>
            <a:r>
              <a:rPr lang="en-US" dirty="0"/>
              <a:t>4.20 Coordinated Entry Event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F513067-404C-F0A1-4E66-B588D7C49F6C}"/>
              </a:ext>
            </a:extLst>
          </p:cNvPr>
          <p:cNvSpPr txBox="1">
            <a:spLocks/>
          </p:cNvSpPr>
          <p:nvPr/>
        </p:nvSpPr>
        <p:spPr>
          <a:xfrm>
            <a:off x="1167493" y="370613"/>
            <a:ext cx="4663439" cy="1653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0124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CA23F-2849-F96A-585E-B64E2ADC5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3324EB-F642-354D-6B88-9E2AE196D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9258" y="977213"/>
            <a:ext cx="7185672" cy="3822353"/>
          </a:xfrm>
        </p:spPr>
      </p:pic>
    </p:spTree>
    <p:extLst>
      <p:ext uri="{BB962C8B-B14F-4D97-AF65-F5344CB8AC3E}">
        <p14:creationId xmlns:p14="http://schemas.microsoft.com/office/powerpoint/2010/main" val="4204115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AB99C-4C9F-DC0E-1E7F-6197F30C3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85B85F-DA9D-3C2C-AFA3-063DA5685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410" y="674565"/>
            <a:ext cx="6861807" cy="57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83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DB7AD-EA9A-1EDD-B11D-2962067F7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78EF8-9C43-40A3-37A4-785C6D312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845" y="1003729"/>
            <a:ext cx="7734410" cy="48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0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7879F-CA42-223D-7961-61BC93270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5F3F14-6A27-5295-C5A9-4AA9AC922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845" y="1003729"/>
            <a:ext cx="7734410" cy="48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9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5C8B-6BE0-AB7C-2394-E85DBD046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D3A3-4C27-27F0-F162-08A6693B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B8159-362A-CD82-679A-07FFACCDB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dirty="0">
                <a:effectLst/>
                <a:latin typeface="Calibri" panose="020F0502020204030204" pitchFamily="34" charset="0"/>
              </a:rPr>
              <a:t>HMIS is the information system designated by a local Continuum of Care (CoC) to comply with the requirements of CoC Program interim rule 24 CFR 578. A locally implemented data system used record and analyze client, service, and housing data for individuals and families who are experiencing homelessness or at-risk of homelessness.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22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5544A-F38D-2820-C0F3-DECD77E46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19FD2C-2308-3025-D0C6-D4B6A6872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519" y="715850"/>
            <a:ext cx="6190587" cy="527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17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789FC-D2B0-F057-3DD0-D94BCBDB4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DE7541-D640-1439-D2A9-BD1844C1E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519" y="715850"/>
            <a:ext cx="6190587" cy="527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5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FCB53-3CDC-40CF-D1A0-3B5A0300B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E92DD-241B-8792-C0E9-1A6ED1B06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066" y="478879"/>
            <a:ext cx="5956653" cy="61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9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FF5CD-250B-015F-192E-5B740300B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17C1-92E7-3A17-397E-3ED09253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dirty="0"/>
              <a:t>Federal Partner Program Specific Data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F3DF5-3DE4-9100-F21F-F32CA6BB8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Additional guidance about data collection rationale and specific project setup and data collection instructions can be found in the federal partner program HMIS Manuals. 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The Data Standards Manual contains only general information about the element and basic minimum data collection instructions</a:t>
            </a: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74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DD5FF-DD4D-369D-EFC7-E4561C531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94D8A8-CD3E-33B8-9C2A-32DD4329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621" y="-81335"/>
            <a:ext cx="4663439" cy="1653371"/>
          </a:xfrm>
        </p:spPr>
        <p:txBody>
          <a:bodyPr/>
          <a:lstStyle/>
          <a:p>
            <a:r>
              <a:rPr lang="en-US" sz="2400" dirty="0"/>
              <a:t>Federal Partner Program HMIS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03956-A9D9-2A5E-5905-A1A523E97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464" y="1943062"/>
            <a:ext cx="4663439" cy="41016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Continuum of Care (CoC)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Housing Opportunity People With Aids (HOPWA)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Projects for Assistance in Transition from Homelessness (PATH)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Runaway Homeless Youth (RHY)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Veterans Affairs (VA)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Emergency Solutions Grant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7B32B628-085A-4334-C2FC-30BD4D41C2A7}"/>
              </a:ext>
            </a:extLst>
          </p:cNvPr>
          <p:cNvSpPr txBox="1">
            <a:spLocks/>
          </p:cNvSpPr>
          <p:nvPr/>
        </p:nvSpPr>
        <p:spPr>
          <a:xfrm>
            <a:off x="2348930" y="508177"/>
            <a:ext cx="4663439" cy="1653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8356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E5E46-1E75-546A-6700-B136E446C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B64A21-0388-ED74-C307-253702615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066" y="478879"/>
            <a:ext cx="5956653" cy="61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7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CF85C-A4D7-9212-AD2F-89038AEA7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B6C4-29DF-5B30-5B88-B860979C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7DAE-12B3-317C-9ED2-9969BE4ED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HUD through the office of Special Needs partners w other federal agencies to establish the requirements for HMIS.  </a:t>
            </a:r>
          </a:p>
          <a:p>
            <a:pPr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Ensures that there is a comprehensive data response to the congressional mandate to report annually on national homelessness.  </a:t>
            </a:r>
          </a:p>
          <a:p>
            <a:pPr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Used by federal partners to report on programs and performance and benchmarking effort to end homelessness.  </a:t>
            </a:r>
          </a:p>
          <a:p>
            <a:pPr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First published by HUD in 2004. HUD, in collaboration with its federal partners, has continued to update the HMIS Data Standards thereafter.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1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93E80-FB69-3FE1-A11C-69DAE039F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34DD9-E526-61A7-F77C-34DE8E80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dirty="0"/>
              <a:t>Function of HMIS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94A78-CD96-9034-59AD-DA5FFBE9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Collects common data elements from people being served in projects across agencies and CoC. </a:t>
            </a:r>
          </a:p>
          <a:p>
            <a:pPr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Create an unduplicated count of persons experiencing homelessness </a:t>
            </a:r>
          </a:p>
          <a:p>
            <a:pPr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Report on the persons being served and the outcomes of a project</a:t>
            </a: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4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8E815-3AA2-46EE-7F67-8552A09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78DE-925B-0617-9FA4-D2E1BEB0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dirty="0"/>
              <a:t>Purpose of the HUD Data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4F142-2FB3-90DA-16CA-FFD4D2844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Helps describe data elements and provides guidance for answering questions in HMIS.  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standards are interpreted can impact results in HMIS and reporting 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Important to understand nuances within the standards. Not always clear based on data element itself.  </a:t>
            </a:r>
          </a:p>
        </p:txBody>
      </p:sp>
    </p:spTree>
    <p:extLst>
      <p:ext uri="{BB962C8B-B14F-4D97-AF65-F5344CB8AC3E}">
        <p14:creationId xmlns:p14="http://schemas.microsoft.com/office/powerpoint/2010/main" val="187012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558F0-F426-AC9E-A96E-58EEE0C6F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AD38-831B-F24E-1D11-B878C0726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dirty="0"/>
              <a:t>HUD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FA2C4-FFF8-C21E-2F54-207EA429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https://www.hudexchange.info/resource/3824/hmis-data-dictionary/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6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00FF-6B42-7D84-7831-AACC4E18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7200"/>
            <a:ext cx="9692640" cy="1371600"/>
          </a:xfrm>
        </p:spPr>
        <p:txBody>
          <a:bodyPr anchor="b">
            <a:normAutofit/>
          </a:bodyPr>
          <a:lstStyle/>
          <a:p>
            <a:r>
              <a:rPr lang="en-US" dirty="0"/>
              <a:t>HUD Data Standards Manual </a:t>
            </a:r>
          </a:p>
        </p:txBody>
      </p:sp>
      <p:pic>
        <p:nvPicPr>
          <p:cNvPr id="8" name="Content Placeholder 7" descr="A person holding a paper&#10;&#10;Description automatically generated">
            <a:extLst>
              <a:ext uri="{FF2B5EF4-FFF2-40B4-BE49-F238E27FC236}">
                <a16:creationId xmlns:a16="http://schemas.microsoft.com/office/drawing/2014/main" id="{799D7AF4-8B98-A080-1DDA-234940F64A6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 r="3" b="8997"/>
          <a:stretch/>
        </p:blipFill>
        <p:spPr>
          <a:xfrm>
            <a:off x="1167493" y="2087561"/>
            <a:ext cx="2693306" cy="3890543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C7B5A-A5C3-15D4-DF71-B692D2894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400" y="2087563"/>
            <a:ext cx="6730274" cy="3890543"/>
          </a:xfrm>
        </p:spPr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“HMIS Bible”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FY24 version 167 pages long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Not as Scary as it seems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Not meant to memorize, but important to know how to navigate to find answers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326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2FA0-5805-E9D5-E5A1-5B4B485C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7200"/>
            <a:ext cx="9692640" cy="1371600"/>
          </a:xfrm>
        </p:spPr>
        <p:txBody>
          <a:bodyPr/>
          <a:lstStyle/>
          <a:p>
            <a:r>
              <a:rPr lang="en-US" dirty="0"/>
              <a:t>HUD Data Standards In Community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9A705-E123-1C6C-EC93-CEE377B741C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67493" y="2087561"/>
            <a:ext cx="2693306" cy="38905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Appear as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Assessments in Community Services include data elements required for a specific project.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BF95539-E66C-26BE-76DD-5C5AB5EE1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8512" y="1828800"/>
            <a:ext cx="7400100" cy="4554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9155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331398_Win32_SL_V13" id="{C59E605D-C281-4A06-BDA0-E97A35AC3AA8}" vid="{25D1D206-DA25-4050-926A-BD6D3A1B50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E98C35-9ECE-4425-BCBA-00E118C705CE}">
  <ds:schemaRefs>
    <ds:schemaRef ds:uri="http://schemas.microsoft.com/office/infopath/2007/PartnerControls"/>
    <ds:schemaRef ds:uri="16c05727-aa75-4e4a-9b5f-8a80a1165891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230e9df3-be65-4c73-a93b-d1236ebd677e"/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{263CB77B-6662-484A-91FB-AA9916FB01C9}tf45331398_win32</Template>
  <TotalTime>3792</TotalTime>
  <Words>972</Words>
  <Application>Microsoft Office PowerPoint</Application>
  <PresentationFormat>Widescreen</PresentationFormat>
  <Paragraphs>141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Tenorite</vt:lpstr>
      <vt:lpstr>Custom</vt:lpstr>
      <vt:lpstr>HUD HMIS  Data Standards Manual Overview </vt:lpstr>
      <vt:lpstr>Outline</vt:lpstr>
      <vt:lpstr>Background</vt:lpstr>
      <vt:lpstr>Background</vt:lpstr>
      <vt:lpstr>Function of HMIS</vt:lpstr>
      <vt:lpstr>Purpose of the HUD Data Standards</vt:lpstr>
      <vt:lpstr>HUD EXCHANGE</vt:lpstr>
      <vt:lpstr>HUD Data Standards Manual </vt:lpstr>
      <vt:lpstr>HUD Data Standards In Community Services</vt:lpstr>
      <vt:lpstr>HUD Data Standards In Community Services</vt:lpstr>
      <vt:lpstr>Data Element Structure</vt:lpstr>
      <vt:lpstr>Data Element Structure</vt:lpstr>
      <vt:lpstr>Data Element Structure</vt:lpstr>
      <vt:lpstr>Data Element Structure</vt:lpstr>
      <vt:lpstr>Response Descriptions</vt:lpstr>
      <vt:lpstr>Universal Data Elements</vt:lpstr>
      <vt:lpstr>Universal Project Stay Elements (One or More Value(s) Per Client, One Value Per Project Stay)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Specific Data Elements</vt:lpstr>
      <vt:lpstr>Program Specific Data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Federal Partner Program Specific Data Elements</vt:lpstr>
      <vt:lpstr>Federal Partner Program HMIS Manual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Dawkins</dc:creator>
  <cp:lastModifiedBy>John Dawkins</cp:lastModifiedBy>
  <cp:revision>5</cp:revision>
  <dcterms:created xsi:type="dcterms:W3CDTF">2024-10-28T00:48:12Z</dcterms:created>
  <dcterms:modified xsi:type="dcterms:W3CDTF">2024-10-30T16:01:56Z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